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61" r:id="rId2"/>
    <p:sldId id="257" r:id="rId3"/>
    <p:sldId id="258" r:id="rId4"/>
    <p:sldId id="259" r:id="rId5"/>
    <p:sldId id="263" r:id="rId6"/>
    <p:sldId id="264" r:id="rId7"/>
  </p:sldIdLst>
  <p:sldSz cx="9144000" cy="6858000" type="screen4x3"/>
  <p:notesSz cx="6797675" cy="9874250"/>
  <p:custDataLst>
    <p:tags r:id="rId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382" autoAdjust="0"/>
  </p:normalViewPr>
  <p:slideViewPr>
    <p:cSldViewPr>
      <p:cViewPr varScale="1">
        <p:scale>
          <a:sx n="72" d="100"/>
          <a:sy n="72" d="100"/>
        </p:scale>
        <p:origin x="-1338"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AU"/>
  <c:chart>
    <c:autoTitleDeleted val="1"/>
    <c:view3D>
      <c:rotX val="30"/>
      <c:perspective val="30"/>
    </c:view3D>
    <c:plotArea>
      <c:layout>
        <c:manualLayout>
          <c:layoutTarget val="inner"/>
          <c:xMode val="edge"/>
          <c:yMode val="edge"/>
          <c:x val="1.7314421446285588E-2"/>
          <c:y val="0.17605273691051068"/>
          <c:w val="0.84293297071675211"/>
          <c:h val="0.82184780077708264"/>
        </c:manualLayout>
      </c:layout>
      <c:pie3DChart>
        <c:varyColors val="1"/>
        <c:ser>
          <c:idx val="0"/>
          <c:order val="0"/>
          <c:explosion val="25"/>
          <c:dLbls>
            <c:showCatName val="1"/>
            <c:showPercent val="1"/>
            <c:showLeaderLines val="1"/>
          </c:dLbls>
          <c:cat>
            <c:strRef>
              <c:f>Sheet1!$A$1:$A$10</c:f>
              <c:strCache>
                <c:ptCount val="10"/>
                <c:pt idx="0">
                  <c:v>Chinese</c:v>
                </c:pt>
                <c:pt idx="1">
                  <c:v>Arabic</c:v>
                </c:pt>
                <c:pt idx="2">
                  <c:v>Vietnamese</c:v>
                </c:pt>
                <c:pt idx="3">
                  <c:v>Greek</c:v>
                </c:pt>
                <c:pt idx="4">
                  <c:v>Hindi</c:v>
                </c:pt>
                <c:pt idx="5">
                  <c:v>Tagalog ( Filipino)</c:v>
                </c:pt>
                <c:pt idx="6">
                  <c:v>Samoan</c:v>
                </c:pt>
                <c:pt idx="7">
                  <c:v>Korean</c:v>
                </c:pt>
                <c:pt idx="8">
                  <c:v>Spanish</c:v>
                </c:pt>
                <c:pt idx="9">
                  <c:v>Italian</c:v>
                </c:pt>
              </c:strCache>
            </c:strRef>
          </c:cat>
          <c:val>
            <c:numRef>
              <c:f>Sheet1!$B$1:$B$10</c:f>
              <c:numCache>
                <c:formatCode>General</c:formatCode>
                <c:ptCount val="10"/>
                <c:pt idx="0">
                  <c:v>18</c:v>
                </c:pt>
                <c:pt idx="1">
                  <c:v>13</c:v>
                </c:pt>
                <c:pt idx="2">
                  <c:v>6.6</c:v>
                </c:pt>
                <c:pt idx="3">
                  <c:v>4</c:v>
                </c:pt>
                <c:pt idx="4">
                  <c:v>4</c:v>
                </c:pt>
                <c:pt idx="5">
                  <c:v>3.6</c:v>
                </c:pt>
                <c:pt idx="6">
                  <c:v>3.2</c:v>
                </c:pt>
                <c:pt idx="7">
                  <c:v>3.1</c:v>
                </c:pt>
                <c:pt idx="8">
                  <c:v>2.9</c:v>
                </c:pt>
                <c:pt idx="9">
                  <c:v>2.6</c:v>
                </c:pt>
              </c:numCache>
            </c:numRef>
          </c:val>
        </c:ser>
        <c:dLbls>
          <c:showCatName val="1"/>
          <c:showPercent val="1"/>
        </c:dLbls>
      </c:pie3DChart>
    </c:plotArea>
    <c:plotVisOnly val="1"/>
    <c:dispBlanksAs val="zero"/>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5659" cy="49371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4" y="1"/>
            <a:ext cx="2945659" cy="493712"/>
          </a:xfrm>
          <a:prstGeom prst="rect">
            <a:avLst/>
          </a:prstGeom>
        </p:spPr>
        <p:txBody>
          <a:bodyPr vert="horz" lIns="91440" tIns="45720" rIns="91440" bIns="45720" rtlCol="0"/>
          <a:lstStyle>
            <a:lvl1pPr algn="r">
              <a:defRPr sz="1200"/>
            </a:lvl1pPr>
          </a:lstStyle>
          <a:p>
            <a:fld id="{A901974B-24FE-4549-AC37-A75CB67B3E15}" type="datetimeFigureOut">
              <a:rPr lang="en-AU" smtClean="0"/>
              <a:pPr/>
              <a:t>9/08/2013</a:t>
            </a:fld>
            <a:endParaRPr lang="en-AU"/>
          </a:p>
        </p:txBody>
      </p:sp>
      <p:sp>
        <p:nvSpPr>
          <p:cNvPr id="4" name="Slide Image Placeholder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690269"/>
            <a:ext cx="5438140" cy="4443412"/>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1" y="9378825"/>
            <a:ext cx="2945659" cy="49371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378825"/>
            <a:ext cx="2945659" cy="493712"/>
          </a:xfrm>
          <a:prstGeom prst="rect">
            <a:avLst/>
          </a:prstGeom>
        </p:spPr>
        <p:txBody>
          <a:bodyPr vert="horz" lIns="91440" tIns="45720" rIns="91440" bIns="45720" rtlCol="0" anchor="b"/>
          <a:lstStyle>
            <a:lvl1pPr algn="r">
              <a:defRPr sz="1200"/>
            </a:lvl1pPr>
          </a:lstStyle>
          <a:p>
            <a:fld id="{C124A43E-5AD2-478A-BB04-FD38295474E5}" type="slidenum">
              <a:rPr lang="en-AU" smtClean="0"/>
              <a:pPr/>
              <a:t>‹#›</a:t>
            </a:fld>
            <a:endParaRPr lang="en-AU"/>
          </a:p>
        </p:txBody>
      </p:sp>
    </p:spTree>
    <p:extLst>
      <p:ext uri="{BB962C8B-B14F-4D97-AF65-F5344CB8AC3E}">
        <p14:creationId xmlns="" xmlns:p14="http://schemas.microsoft.com/office/powerpoint/2010/main" val="406142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normAutofit lnSpcReduction="10000"/>
          </a:bodyPr>
          <a:lstStyle/>
          <a:p>
            <a:r>
              <a:rPr lang="en-AU" dirty="0" smtClean="0">
                <a:ea typeface="ＭＳ Ｐゴシック" pitchFamily="34" charset="-128"/>
              </a:rPr>
              <a:t>Classrooms</a:t>
            </a:r>
            <a:r>
              <a:rPr lang="en-AU" baseline="0" dirty="0" smtClean="0">
                <a:ea typeface="ＭＳ Ｐゴシック" pitchFamily="34" charset="-128"/>
              </a:rPr>
              <a:t> and schools in Australia today are very diverse with students (and staff) coming from a range of cultures, linguistic backgrounds and social and economic situations. Students </a:t>
            </a:r>
          </a:p>
          <a:p>
            <a:r>
              <a:rPr lang="en-AU" sz="1200" dirty="0" smtClean="0"/>
              <a:t>come to school with a range of different interests, experiences, abilities and perspectives.</a:t>
            </a:r>
          </a:p>
          <a:p>
            <a:endParaRPr lang="en-AU" sz="1200" dirty="0" smtClean="0">
              <a:ea typeface="ＭＳ Ｐゴシック" pitchFamily="34" charset="-128"/>
            </a:endParaRPr>
          </a:p>
          <a:p>
            <a:r>
              <a:rPr lang="en-AU" sz="1200" dirty="0" smtClean="0">
                <a:ea typeface="ＭＳ Ｐゴシック" pitchFamily="34" charset="-128"/>
              </a:rPr>
              <a:t>The new Australian Curriculum</a:t>
            </a:r>
            <a:r>
              <a:rPr lang="en-AU" sz="1200" baseline="0" dirty="0" smtClean="0">
                <a:ea typeface="ＭＳ Ｐゴシック" pitchFamily="34" charset="-128"/>
              </a:rPr>
              <a:t> has a strong emphasis on learner diversity and defines this diversity as: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solidFill>
                <a:schemeClr val="accent5">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accent5">
                    <a:lumMod val="50000"/>
                  </a:schemeClr>
                </a:solidFill>
              </a:rPr>
              <a:t>Students in Australian classrooms having multiple, diverse, and changing needs that are shaped by individual learning histories and abilities as well as cultural, language backgrounds and socio-economic factors.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dirty="0" smtClean="0">
              <a:solidFill>
                <a:schemeClr val="accent5">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0" dirty="0" smtClean="0">
                <a:solidFill>
                  <a:schemeClr val="accent5">
                    <a:lumMod val="50000"/>
                  </a:schemeClr>
                </a:solidFill>
              </a:rPr>
              <a:t>ACARA</a:t>
            </a:r>
            <a:r>
              <a:rPr lang="en-US" sz="1200" i="0" baseline="0" dirty="0" smtClean="0">
                <a:solidFill>
                  <a:schemeClr val="accent5">
                    <a:lumMod val="50000"/>
                  </a:schemeClr>
                </a:solidFill>
              </a:rPr>
              <a:t> further states that the new Australian Curriculum is based on the assumptions that:</a:t>
            </a:r>
            <a:endParaRPr lang="en-US" sz="1200" i="0" dirty="0" smtClean="0">
              <a:solidFill>
                <a:schemeClr val="accent5">
                  <a:lumMod val="50000"/>
                </a:schemeClr>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chemeClr val="accent5">
                    <a:lumMod val="50000"/>
                  </a:schemeClr>
                </a:solidFill>
              </a:rPr>
              <a:t>….each student can learn and the needs of every student are important. It enables high expectations to be set for each student as teachers account for the current levels of learning of individual students and the different rates at which students develop.</a:t>
            </a:r>
          </a:p>
          <a:p>
            <a:endParaRPr lang="en-AU" sz="1200" dirty="0" smtClean="0">
              <a:ea typeface="ＭＳ Ｐゴシック" pitchFamily="34" charset="-128"/>
            </a:endParaRPr>
          </a:p>
          <a:p>
            <a:r>
              <a:rPr lang="en-AU" sz="1200" dirty="0" smtClean="0">
                <a:ea typeface="ＭＳ Ｐゴシック" pitchFamily="34" charset="-128"/>
              </a:rPr>
              <a:t>This</a:t>
            </a:r>
            <a:r>
              <a:rPr lang="en-AU" sz="1200" baseline="0" dirty="0" smtClean="0">
                <a:ea typeface="ＭＳ Ｐゴシック" pitchFamily="34" charset="-128"/>
              </a:rPr>
              <a:t> definition of </a:t>
            </a:r>
            <a:r>
              <a:rPr lang="en-AU" sz="1200" dirty="0" smtClean="0">
                <a:ea typeface="ＭＳ Ｐゴシック" pitchFamily="34" charset="-128"/>
              </a:rPr>
              <a:t>learner diversity,</a:t>
            </a:r>
            <a:r>
              <a:rPr lang="en-AU" sz="1200" baseline="0" dirty="0" smtClean="0">
                <a:ea typeface="ＭＳ Ｐゴシック" pitchFamily="34" charset="-128"/>
              </a:rPr>
              <a:t> reflects</a:t>
            </a:r>
            <a:r>
              <a:rPr lang="en-AU" sz="1200" dirty="0" smtClean="0">
                <a:ea typeface="ＭＳ Ｐゴシック" pitchFamily="34" charset="-128"/>
              </a:rPr>
              <a:t> diversity in its broadest sense and includes (but is not limited to) students from a</a:t>
            </a:r>
            <a:r>
              <a:rPr lang="en-AU" sz="1200" baseline="0" dirty="0" smtClean="0">
                <a:ea typeface="ＭＳ Ｐゴシック" pitchFamily="34" charset="-128"/>
              </a:rPr>
              <a:t> range of equity and other groups e.g. students with disabilities; gifted and talented students, geographically isolated students, refugees, newly arrived students, ESL students, Aboriginal and Torres Strait Islander students, students from low socio-economic backgrounds  etc. However, this workshop will focus primarily on cultural diversity (including linguistic and religious diversity) of students and the rapidly changing nature of this cultural diversity.</a:t>
            </a:r>
          </a:p>
          <a:p>
            <a:endParaRPr lang="en-AU" sz="1200" baseline="0" dirty="0" smtClean="0">
              <a:ea typeface="ＭＳ Ｐゴシック" pitchFamily="34" charset="-128"/>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9642A1BE-3C12-434D-BB9C-CD52FC9BE71B}" type="slidenum">
              <a:rPr lang="en-AU" smtClean="0"/>
              <a:pPr/>
              <a:t>1</a:t>
            </a:fld>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normAutofit lnSpcReduction="10000"/>
          </a:bodyPr>
          <a:lstStyle/>
          <a:p>
            <a:endParaRPr lang="en-AU" sz="1200" kern="1200" dirty="0">
              <a:solidFill>
                <a:schemeClr val="tx1"/>
              </a:solidFill>
              <a:latin typeface="+mn-lt"/>
              <a:ea typeface="+mn-ea"/>
              <a:cs typeface="+mn-cs"/>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9642A1BE-3C12-434D-BB9C-CD52FC9BE71B}" type="slidenum">
              <a:rPr lang="en-AU" smtClean="0"/>
              <a:pPr/>
              <a:t>2</a:t>
            </a:fld>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a:normAutofit lnSpcReduction="10000"/>
          </a:bodyPr>
          <a:lstStyle/>
          <a:p>
            <a:endParaRPr lang="en-AU" sz="1200" kern="1200" dirty="0">
              <a:solidFill>
                <a:schemeClr val="tx1"/>
              </a:solidFill>
              <a:latin typeface="+mn-lt"/>
              <a:ea typeface="+mn-ea"/>
              <a:cs typeface="+mn-cs"/>
            </a:endParaRPr>
          </a:p>
        </p:txBody>
      </p:sp>
      <p:sp>
        <p:nvSpPr>
          <p:cNvPr id="30724" name="Slide Number Placeholder 3"/>
          <p:cNvSpPr>
            <a:spLocks noGrp="1"/>
          </p:cNvSpPr>
          <p:nvPr>
            <p:ph type="sldNum" sz="quarter" idx="5"/>
          </p:nvPr>
        </p:nvSpPr>
        <p:spPr bwMode="auto">
          <a:noFill/>
          <a:ln>
            <a:miter lim="800000"/>
            <a:headEnd/>
            <a:tailEnd/>
          </a:ln>
        </p:spPr>
        <p:txBody>
          <a:bodyPr/>
          <a:lstStyle/>
          <a:p>
            <a:fld id="{9642A1BE-3C12-434D-BB9C-CD52FC9BE71B}" type="slidenum">
              <a:rPr lang="en-AU" smtClean="0"/>
              <a:pPr/>
              <a:t>3</a:t>
            </a:fld>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73E73A9F-619A-471D-910B-9CDEFDAEA4F4}" type="datetimeFigureOut">
              <a:rPr lang="en-AU" smtClean="0"/>
              <a:pPr/>
              <a:t>9/08/2013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D750EA-63AD-431E-8765-B1E75E52328C}" type="slidenum">
              <a:rPr lang="en-AU" smtClean="0"/>
              <a:pPr/>
              <a:t>‹#›</a:t>
            </a:fld>
            <a:endParaRPr lang="en-AU"/>
          </a:p>
        </p:txBody>
      </p:sp>
    </p:spTree>
    <p:extLst>
      <p:ext uri="{BB962C8B-B14F-4D97-AF65-F5344CB8AC3E}">
        <p14:creationId xmlns="" xmlns:p14="http://schemas.microsoft.com/office/powerpoint/2010/main" val="1365411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E73A9F-619A-471D-910B-9CDEFDAEA4F4}" type="datetimeFigureOut">
              <a:rPr lang="en-AU" smtClean="0"/>
              <a:pPr/>
              <a:t>9/08/2013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D750EA-63AD-431E-8765-B1E75E52328C}" type="slidenum">
              <a:rPr lang="en-AU" smtClean="0"/>
              <a:pPr/>
              <a:t>‹#›</a:t>
            </a:fld>
            <a:endParaRPr lang="en-AU"/>
          </a:p>
        </p:txBody>
      </p:sp>
    </p:spTree>
    <p:extLst>
      <p:ext uri="{BB962C8B-B14F-4D97-AF65-F5344CB8AC3E}">
        <p14:creationId xmlns="" xmlns:p14="http://schemas.microsoft.com/office/powerpoint/2010/main" val="686339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E73A9F-619A-471D-910B-9CDEFDAEA4F4}" type="datetimeFigureOut">
              <a:rPr lang="en-AU" smtClean="0"/>
              <a:pPr/>
              <a:t>9/08/2013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D750EA-63AD-431E-8765-B1E75E52328C}" type="slidenum">
              <a:rPr lang="en-AU" smtClean="0"/>
              <a:pPr/>
              <a:t>‹#›</a:t>
            </a:fld>
            <a:endParaRPr lang="en-AU"/>
          </a:p>
        </p:txBody>
      </p:sp>
    </p:spTree>
    <p:extLst>
      <p:ext uri="{BB962C8B-B14F-4D97-AF65-F5344CB8AC3E}">
        <p14:creationId xmlns="" xmlns:p14="http://schemas.microsoft.com/office/powerpoint/2010/main" val="26647426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Content Placeholder 2"/>
          <p:cNvSpPr txBox="1">
            <a:spLocks/>
          </p:cNvSpPr>
          <p:nvPr/>
        </p:nvSpPr>
        <p:spPr bwMode="auto">
          <a:xfrm>
            <a:off x="457200" y="1600200"/>
            <a:ext cx="8229600" cy="3581400"/>
          </a:xfrm>
          <a:prstGeom prst="rect">
            <a:avLst/>
          </a:prstGeom>
          <a:noFill/>
          <a:ln>
            <a:noFill/>
          </a:ln>
          <a:extLst/>
        </p:spPr>
        <p:txBody>
          <a:bodyPr/>
          <a:lstStyle>
            <a:lvl1pPr marL="342900" indent="-342900"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1143000" indent="-2286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rgbClr val="36424A"/>
              </a:buClr>
              <a:buFont typeface="Arial" charset="0"/>
              <a:buChar char="•"/>
              <a:defRPr/>
            </a:pPr>
            <a:endParaRPr lang="en-US" sz="2000" dirty="0" smtClean="0">
              <a:solidFill>
                <a:srgbClr val="415968"/>
              </a:solidFill>
              <a:latin typeface="Calibri" charset="0"/>
            </a:endParaRPr>
          </a:p>
        </p:txBody>
      </p:sp>
    </p:spTree>
    <p:extLst>
      <p:ext uri="{BB962C8B-B14F-4D97-AF65-F5344CB8AC3E}">
        <p14:creationId xmlns="" xmlns:p14="http://schemas.microsoft.com/office/powerpoint/2010/main" val="1363714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73E73A9F-619A-471D-910B-9CDEFDAEA4F4}" type="datetimeFigureOut">
              <a:rPr lang="en-AU" smtClean="0"/>
              <a:pPr/>
              <a:t>9/08/2013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D750EA-63AD-431E-8765-B1E75E52328C}" type="slidenum">
              <a:rPr lang="en-AU" smtClean="0"/>
              <a:pPr/>
              <a:t>‹#›</a:t>
            </a:fld>
            <a:endParaRPr lang="en-AU"/>
          </a:p>
        </p:txBody>
      </p:sp>
    </p:spTree>
    <p:extLst>
      <p:ext uri="{BB962C8B-B14F-4D97-AF65-F5344CB8AC3E}">
        <p14:creationId xmlns="" xmlns:p14="http://schemas.microsoft.com/office/powerpoint/2010/main" val="226699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E73A9F-619A-471D-910B-9CDEFDAEA4F4}" type="datetimeFigureOut">
              <a:rPr lang="en-AU" smtClean="0"/>
              <a:pPr/>
              <a:t>9/08/2013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C5D750EA-63AD-431E-8765-B1E75E52328C}" type="slidenum">
              <a:rPr lang="en-AU" smtClean="0"/>
              <a:pPr/>
              <a:t>‹#›</a:t>
            </a:fld>
            <a:endParaRPr lang="en-AU"/>
          </a:p>
        </p:txBody>
      </p:sp>
    </p:spTree>
    <p:extLst>
      <p:ext uri="{BB962C8B-B14F-4D97-AF65-F5344CB8AC3E}">
        <p14:creationId xmlns="" xmlns:p14="http://schemas.microsoft.com/office/powerpoint/2010/main" val="279269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73E73A9F-619A-471D-910B-9CDEFDAEA4F4}" type="datetimeFigureOut">
              <a:rPr lang="en-AU" smtClean="0"/>
              <a:pPr/>
              <a:t>9/08/2013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D750EA-63AD-431E-8765-B1E75E52328C}" type="slidenum">
              <a:rPr lang="en-AU" smtClean="0"/>
              <a:pPr/>
              <a:t>‹#›</a:t>
            </a:fld>
            <a:endParaRPr lang="en-AU"/>
          </a:p>
        </p:txBody>
      </p:sp>
    </p:spTree>
    <p:extLst>
      <p:ext uri="{BB962C8B-B14F-4D97-AF65-F5344CB8AC3E}">
        <p14:creationId xmlns="" xmlns:p14="http://schemas.microsoft.com/office/powerpoint/2010/main" val="176512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73E73A9F-619A-471D-910B-9CDEFDAEA4F4}" type="datetimeFigureOut">
              <a:rPr lang="en-AU" smtClean="0"/>
              <a:pPr/>
              <a:t>9/08/2013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C5D750EA-63AD-431E-8765-B1E75E52328C}" type="slidenum">
              <a:rPr lang="en-AU" smtClean="0"/>
              <a:pPr/>
              <a:t>‹#›</a:t>
            </a:fld>
            <a:endParaRPr lang="en-AU"/>
          </a:p>
        </p:txBody>
      </p:sp>
    </p:spTree>
    <p:extLst>
      <p:ext uri="{BB962C8B-B14F-4D97-AF65-F5344CB8AC3E}">
        <p14:creationId xmlns="" xmlns:p14="http://schemas.microsoft.com/office/powerpoint/2010/main" val="3709630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73E73A9F-619A-471D-910B-9CDEFDAEA4F4}" type="datetimeFigureOut">
              <a:rPr lang="en-AU" smtClean="0"/>
              <a:pPr/>
              <a:t>9/08/2013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C5D750EA-63AD-431E-8765-B1E75E52328C}" type="slidenum">
              <a:rPr lang="en-AU" smtClean="0"/>
              <a:pPr/>
              <a:t>‹#›</a:t>
            </a:fld>
            <a:endParaRPr lang="en-AU"/>
          </a:p>
        </p:txBody>
      </p:sp>
    </p:spTree>
    <p:extLst>
      <p:ext uri="{BB962C8B-B14F-4D97-AF65-F5344CB8AC3E}">
        <p14:creationId xmlns="" xmlns:p14="http://schemas.microsoft.com/office/powerpoint/2010/main" val="96786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E73A9F-619A-471D-910B-9CDEFDAEA4F4}" type="datetimeFigureOut">
              <a:rPr lang="en-AU" smtClean="0"/>
              <a:pPr/>
              <a:t>9/08/2013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C5D750EA-63AD-431E-8765-B1E75E52328C}" type="slidenum">
              <a:rPr lang="en-AU" smtClean="0"/>
              <a:pPr/>
              <a:t>‹#›</a:t>
            </a:fld>
            <a:endParaRPr lang="en-AU"/>
          </a:p>
        </p:txBody>
      </p:sp>
    </p:spTree>
    <p:extLst>
      <p:ext uri="{BB962C8B-B14F-4D97-AF65-F5344CB8AC3E}">
        <p14:creationId xmlns="" xmlns:p14="http://schemas.microsoft.com/office/powerpoint/2010/main" val="1144721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73A9F-619A-471D-910B-9CDEFDAEA4F4}" type="datetimeFigureOut">
              <a:rPr lang="en-AU" smtClean="0"/>
              <a:pPr/>
              <a:t>9/08/2013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D750EA-63AD-431E-8765-B1E75E52328C}" type="slidenum">
              <a:rPr lang="en-AU" smtClean="0"/>
              <a:pPr/>
              <a:t>‹#›</a:t>
            </a:fld>
            <a:endParaRPr lang="en-AU"/>
          </a:p>
        </p:txBody>
      </p:sp>
    </p:spTree>
    <p:extLst>
      <p:ext uri="{BB962C8B-B14F-4D97-AF65-F5344CB8AC3E}">
        <p14:creationId xmlns="" xmlns:p14="http://schemas.microsoft.com/office/powerpoint/2010/main" val="267794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E73A9F-619A-471D-910B-9CDEFDAEA4F4}" type="datetimeFigureOut">
              <a:rPr lang="en-AU" smtClean="0"/>
              <a:pPr/>
              <a:t>9/08/2013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C5D750EA-63AD-431E-8765-B1E75E52328C}" type="slidenum">
              <a:rPr lang="en-AU" smtClean="0"/>
              <a:pPr/>
              <a:t>‹#›</a:t>
            </a:fld>
            <a:endParaRPr lang="en-AU"/>
          </a:p>
        </p:txBody>
      </p:sp>
    </p:spTree>
    <p:extLst>
      <p:ext uri="{BB962C8B-B14F-4D97-AF65-F5344CB8AC3E}">
        <p14:creationId xmlns="" xmlns:p14="http://schemas.microsoft.com/office/powerpoint/2010/main" val="253415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E73A9F-619A-471D-910B-9CDEFDAEA4F4}" type="datetimeFigureOut">
              <a:rPr lang="en-AU" smtClean="0"/>
              <a:pPr/>
              <a:t>9/08/2013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D750EA-63AD-431E-8765-B1E75E52328C}" type="slidenum">
              <a:rPr lang="en-AU" smtClean="0"/>
              <a:pPr/>
              <a:t>‹#›</a:t>
            </a:fld>
            <a:endParaRPr lang="en-AU"/>
          </a:p>
        </p:txBody>
      </p:sp>
    </p:spTree>
    <p:extLst>
      <p:ext uri="{BB962C8B-B14F-4D97-AF65-F5344CB8AC3E}">
        <p14:creationId xmlns="" xmlns:p14="http://schemas.microsoft.com/office/powerpoint/2010/main" val="163996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www.australiancurriculum.edu.au/GeneralCapabilities/Intercultural-understanding/Introduction/Introductio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rcRect/>
          <a:stretch>
            <a:fillRect/>
          </a:stretch>
        </p:blipFill>
        <p:spPr bwMode="auto">
          <a:xfrm>
            <a:off x="468313" y="6021288"/>
            <a:ext cx="1079351" cy="513595"/>
          </a:xfrm>
          <a:prstGeom prst="rect">
            <a:avLst/>
          </a:prstGeom>
          <a:noFill/>
          <a:ln w="9525">
            <a:noFill/>
            <a:miter lim="800000"/>
            <a:headEnd/>
            <a:tailEnd/>
          </a:ln>
        </p:spPr>
      </p:pic>
      <p:sp>
        <p:nvSpPr>
          <p:cNvPr id="8" name="Title 1"/>
          <p:cNvSpPr txBox="1">
            <a:spLocks/>
          </p:cNvSpPr>
          <p:nvPr/>
        </p:nvSpPr>
        <p:spPr>
          <a:xfrm>
            <a:off x="323528" y="404813"/>
            <a:ext cx="8496944" cy="4824412"/>
          </a:xfrm>
          <a:prstGeom prst="rect">
            <a:avLst/>
          </a:prstGeom>
          <a:noFill/>
        </p:spPr>
        <p:txBody>
          <a:bodyPr vert="horz" lIns="91440" tIns="45720" rIns="91440" bIns="45720" rtlCol="0" anchor="ctr">
            <a:normAutofit fontScale="92500" lnSpcReduction="10000"/>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AU" sz="4000" b="1" dirty="0" smtClean="0">
                <a:solidFill>
                  <a:schemeClr val="accent1">
                    <a:lumMod val="75000"/>
                  </a:schemeClr>
                </a:solidFill>
                <a:ea typeface="+mj-ea"/>
                <a:cs typeface="+mj-cs"/>
              </a:rPr>
              <a:t>Intercultural understanding and ACARA</a:t>
            </a:r>
          </a:p>
          <a:p>
            <a:pPr marL="0" marR="0" lvl="0" indent="0" defTabSz="914400" rtl="0" eaLnBrk="1" fontAlgn="auto" latinLnBrk="0" hangingPunct="1">
              <a:lnSpc>
                <a:spcPct val="100000"/>
              </a:lnSpc>
              <a:spcBef>
                <a:spcPct val="0"/>
              </a:spcBef>
              <a:spcAft>
                <a:spcPts val="0"/>
              </a:spcAft>
              <a:buClrTx/>
              <a:buSzTx/>
              <a:buFontTx/>
              <a:buNone/>
              <a:tabLst/>
              <a:defRPr/>
            </a:pPr>
            <a:endParaRPr kumimoji="0" lang="en-AU" sz="4000" b="1" u="none" strike="noStrike" kern="1200" cap="none" spc="0" normalizeH="0" baseline="0" noProof="0" dirty="0" smtClean="0">
              <a:ln>
                <a:noFill/>
              </a:ln>
              <a:solidFill>
                <a:schemeClr val="accent1">
                  <a:lumMod val="75000"/>
                </a:schemeClr>
              </a:solidFill>
              <a:uLnTx/>
              <a:uFillTx/>
              <a:latin typeface="+mn-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AU" sz="4000" b="1" i="1" dirty="0">
              <a:solidFill>
                <a:srgbClr val="415968"/>
              </a:solidFill>
              <a:effectLst>
                <a:outerShdw blurRad="38100" dist="38100" dir="2700000" algn="tl">
                  <a:srgbClr val="C0C0C0"/>
                </a:outerShdw>
              </a:effectLs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t/>
            </a:r>
            <a:b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br>
            <a: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t/>
            </a:r>
            <a:b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br>
            <a: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t/>
            </a:r>
            <a:b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br>
            <a: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t/>
            </a:r>
            <a:b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br>
            <a:endParaRPr kumimoji="0" lang="en-AU" sz="4400" b="0" i="0" u="none" strike="noStrike" kern="1200" cap="none" spc="0" normalizeH="0" baseline="0" noProof="0" dirty="0">
              <a:ln>
                <a:noFill/>
              </a:ln>
              <a:solidFill>
                <a:schemeClr val="accent5">
                  <a:lumMod val="75000"/>
                </a:schemeClr>
              </a:solidFill>
              <a:effectLst/>
              <a:uLnTx/>
              <a:uFillTx/>
              <a:latin typeface="+mj-lt"/>
              <a:ea typeface="+mj-ea"/>
              <a:cs typeface="+mj-cs"/>
            </a:endParaRPr>
          </a:p>
        </p:txBody>
      </p:sp>
      <p:sp>
        <p:nvSpPr>
          <p:cNvPr id="9" name="Rectangle 8"/>
          <p:cNvSpPr/>
          <p:nvPr/>
        </p:nvSpPr>
        <p:spPr>
          <a:xfrm>
            <a:off x="395536" y="1341438"/>
            <a:ext cx="8280920" cy="4524315"/>
          </a:xfrm>
          <a:prstGeom prst="rect">
            <a:avLst/>
          </a:prstGeom>
        </p:spPr>
        <p:txBody>
          <a:bodyPr wrap="square">
            <a:spAutoFit/>
          </a:bodyPr>
          <a:lstStyle/>
          <a:p>
            <a:pPr>
              <a:spcBef>
                <a:spcPct val="50000"/>
              </a:spcBef>
              <a:buClr>
                <a:srgbClr val="F7D700"/>
              </a:buClr>
              <a:buSzPct val="70000"/>
              <a:buFont typeface="Wingdings" pitchFamily="2" charset="2"/>
              <a:buNone/>
              <a:defRPr/>
            </a:pPr>
            <a:r>
              <a:rPr lang="en-AU" dirty="0" smtClean="0">
                <a:solidFill>
                  <a:schemeClr val="accent5">
                    <a:lumMod val="50000"/>
                  </a:schemeClr>
                </a:solidFill>
              </a:rPr>
              <a:t>In </a:t>
            </a:r>
            <a:r>
              <a:rPr lang="en-AU" dirty="0">
                <a:solidFill>
                  <a:schemeClr val="accent5">
                    <a:lumMod val="50000"/>
                  </a:schemeClr>
                </a:solidFill>
              </a:rPr>
              <a:t>the Australian Curriculum, students develop intercultural understanding as they learn to value their own cultures, languages and beliefs, and those of others. They come to understand how personal, group and national identities are shaped, and the variable and changing nature of culture. The capability involves students in learning about and engaging with diverse cultures in ways that recognise commonalities and differences, create connections with others and cultivate mutual respect.</a:t>
            </a:r>
          </a:p>
          <a:p>
            <a:pPr>
              <a:spcBef>
                <a:spcPct val="50000"/>
              </a:spcBef>
              <a:buClr>
                <a:srgbClr val="F7D700"/>
              </a:buClr>
              <a:buSzPct val="70000"/>
              <a:buFont typeface="Wingdings" pitchFamily="2" charset="2"/>
              <a:buNone/>
              <a:defRPr/>
            </a:pPr>
            <a:endParaRPr lang="en-AU" dirty="0">
              <a:solidFill>
                <a:schemeClr val="accent5">
                  <a:lumMod val="50000"/>
                </a:schemeClr>
              </a:solidFill>
            </a:endParaRPr>
          </a:p>
          <a:p>
            <a:pPr>
              <a:spcBef>
                <a:spcPct val="50000"/>
              </a:spcBef>
              <a:buClr>
                <a:srgbClr val="F7D700"/>
              </a:buClr>
              <a:buSzPct val="70000"/>
              <a:buFont typeface="Wingdings" pitchFamily="2" charset="2"/>
              <a:buNone/>
              <a:defRPr/>
            </a:pPr>
            <a:r>
              <a:rPr lang="en-AU" dirty="0">
                <a:solidFill>
                  <a:schemeClr val="accent5">
                    <a:lumMod val="50000"/>
                  </a:schemeClr>
                </a:solidFill>
              </a:rPr>
              <a:t>Intercultural understanding is an essential part of living with others in the diverse world of the twenty-first century. It assists young people to become responsible local and global citizens, equipped through their education for living and working together in an interconnected world.</a:t>
            </a:r>
          </a:p>
          <a:p>
            <a:pPr>
              <a:spcBef>
                <a:spcPct val="50000"/>
              </a:spcBef>
              <a:buClr>
                <a:srgbClr val="F7D700"/>
              </a:buClr>
              <a:buSzPct val="70000"/>
              <a:buFont typeface="Wingdings" pitchFamily="2" charset="2"/>
              <a:buNone/>
              <a:defRPr/>
            </a:pPr>
            <a:r>
              <a:rPr lang="en-AU" dirty="0">
                <a:solidFill>
                  <a:schemeClr val="accent5">
                    <a:lumMod val="50000"/>
                  </a:schemeClr>
                </a:solidFill>
                <a:hlinkClick r:id="rId4"/>
              </a:rPr>
              <a:t>http://</a:t>
            </a:r>
            <a:r>
              <a:rPr lang="en-AU" dirty="0" smtClean="0">
                <a:solidFill>
                  <a:schemeClr val="accent5">
                    <a:lumMod val="50000"/>
                  </a:schemeClr>
                </a:solidFill>
                <a:hlinkClick r:id="rId4"/>
              </a:rPr>
              <a:t>www.australiancurriculum.edu.au/GeneralCapabilities/Intercultural-understanding/Introduction/Introduction</a:t>
            </a:r>
            <a:r>
              <a:rPr lang="en-AU" dirty="0" smtClean="0">
                <a:solidFill>
                  <a:schemeClr val="accent5">
                    <a:lumMod val="50000"/>
                  </a:schemeClr>
                </a:solidFill>
              </a:rPr>
              <a:t> </a:t>
            </a:r>
            <a:endParaRPr lang="en-AU" dirty="0">
              <a:solidFill>
                <a:schemeClr val="accent5">
                  <a:lumMod val="50000"/>
                </a:schemeClr>
              </a:solidFill>
            </a:endParaRPr>
          </a:p>
          <a:p>
            <a:pPr>
              <a:spcBef>
                <a:spcPct val="50000"/>
              </a:spcBef>
              <a:buClr>
                <a:srgbClr val="F7D700"/>
              </a:buClr>
              <a:buSzPct val="70000"/>
              <a:buFont typeface="Wingdings" pitchFamily="2" charset="2"/>
              <a:buNone/>
              <a:defRPr/>
            </a:pPr>
            <a:r>
              <a:rPr lang="en-US" dirty="0">
                <a:solidFill>
                  <a:schemeClr val="accent5">
                    <a:lumMod val="50000"/>
                  </a:schemeClr>
                </a:solidFill>
              </a:rPr>
              <a:t>				</a:t>
            </a:r>
            <a:endParaRPr lang="en-US" sz="1800" i="1" dirty="0">
              <a:solidFill>
                <a:schemeClr val="accent5">
                  <a:lumMod val="50000"/>
                </a:schemeClr>
              </a:solidFill>
            </a:endParaRPr>
          </a:p>
        </p:txBody>
      </p:sp>
      <p:pic>
        <p:nvPicPr>
          <p:cNvPr id="1026"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90835" y="5904999"/>
            <a:ext cx="8529637" cy="71913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468313" y="6008185"/>
            <a:ext cx="1079500" cy="512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12068605"/>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304800" y="5949280"/>
            <a:ext cx="8531225" cy="720080"/>
          </a:xfrm>
          <a:prstGeom prst="rect">
            <a:avLst/>
          </a:prstGeom>
          <a:solidFill>
            <a:srgbClr val="3AC3C0"/>
          </a:solidFill>
          <a:ln w="9525">
            <a:noFill/>
            <a:miter lim="800000"/>
            <a:headEnd/>
            <a:tailEnd/>
          </a:ln>
        </p:spPr>
        <p:txBody>
          <a:bodyPr lIns="2340000" tIns="144000" rIns="180000" bIns="144000" anchor="b"/>
          <a:lstStyle/>
          <a:p>
            <a:pPr algn="r" eaLnBrk="0" hangingPunct="0">
              <a:defRPr/>
            </a:pPr>
            <a:r>
              <a:rPr lang="en-US" b="1" dirty="0" smtClean="0">
                <a:solidFill>
                  <a:schemeClr val="bg1"/>
                </a:solidFill>
                <a:latin typeface="Calibri" pitchFamily="34" charset="0"/>
              </a:rPr>
              <a:t>Intercultural Understanding</a:t>
            </a:r>
            <a:endParaRPr lang="en-US" b="1" dirty="0">
              <a:solidFill>
                <a:schemeClr val="bg1"/>
              </a:solidFill>
              <a:latin typeface="Calibri" pitchFamily="34" charset="0"/>
            </a:endParaRPr>
          </a:p>
          <a:p>
            <a:pPr algn="r" eaLnBrk="0" hangingPunct="0">
              <a:defRPr/>
            </a:pPr>
            <a:r>
              <a:rPr lang="en-US" sz="1400" dirty="0" smtClean="0">
                <a:solidFill>
                  <a:schemeClr val="bg1"/>
                </a:solidFill>
                <a:latin typeface="Calibri" pitchFamily="34" charset="0"/>
              </a:rPr>
              <a:t>ESL and Multicultural </a:t>
            </a:r>
            <a:r>
              <a:rPr lang="en-US" sz="1400" dirty="0">
                <a:solidFill>
                  <a:schemeClr val="bg1"/>
                </a:solidFill>
                <a:latin typeface="Calibri" pitchFamily="34" charset="0"/>
              </a:rPr>
              <a:t>Programs </a:t>
            </a:r>
            <a:r>
              <a:rPr lang="en-US" sz="1400" dirty="0" smtClean="0">
                <a:solidFill>
                  <a:schemeClr val="bg1"/>
                </a:solidFill>
                <a:latin typeface="Calibri" pitchFamily="34" charset="0"/>
              </a:rPr>
              <a:t>Unit</a:t>
            </a:r>
            <a:endParaRPr lang="en-US" sz="1400" dirty="0">
              <a:solidFill>
                <a:srgbClr val="00B1B0"/>
              </a:solidFill>
              <a:latin typeface="Calibri" pitchFamily="34" charset="0"/>
            </a:endParaRPr>
          </a:p>
        </p:txBody>
      </p:sp>
      <p:pic>
        <p:nvPicPr>
          <p:cNvPr id="6" name="Picture 5"/>
          <p:cNvPicPr>
            <a:picLocks noChangeAspect="1"/>
          </p:cNvPicPr>
          <p:nvPr/>
        </p:nvPicPr>
        <p:blipFill>
          <a:blip r:embed="rId3" cstate="print"/>
          <a:srcRect/>
          <a:stretch>
            <a:fillRect/>
          </a:stretch>
        </p:blipFill>
        <p:spPr bwMode="auto">
          <a:xfrm>
            <a:off x="468313" y="6021288"/>
            <a:ext cx="1079351" cy="513595"/>
          </a:xfrm>
          <a:prstGeom prst="rect">
            <a:avLst/>
          </a:prstGeom>
          <a:noFill/>
          <a:ln w="9525">
            <a:noFill/>
            <a:miter lim="800000"/>
            <a:headEnd/>
            <a:tailEnd/>
          </a:ln>
        </p:spPr>
      </p:pic>
      <p:sp>
        <p:nvSpPr>
          <p:cNvPr id="8" name="Title 1"/>
          <p:cNvSpPr txBox="1">
            <a:spLocks/>
          </p:cNvSpPr>
          <p:nvPr/>
        </p:nvSpPr>
        <p:spPr>
          <a:xfrm>
            <a:off x="323528" y="404813"/>
            <a:ext cx="8496944" cy="4824412"/>
          </a:xfrm>
          <a:prstGeom prst="rect">
            <a:avLst/>
          </a:prstGeom>
          <a:no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AU" sz="4000" b="1" dirty="0" smtClean="0">
                <a:solidFill>
                  <a:schemeClr val="accent1">
                    <a:lumMod val="75000"/>
                  </a:schemeClr>
                </a:solidFill>
                <a:ea typeface="+mj-ea"/>
                <a:cs typeface="+mj-cs"/>
              </a:rPr>
              <a:t>Cultural diversity of Australia </a:t>
            </a:r>
            <a:r>
              <a:rPr lang="en-AU" sz="2000" b="1" dirty="0" smtClean="0">
                <a:solidFill>
                  <a:schemeClr val="accent1">
                    <a:lumMod val="75000"/>
                  </a:schemeClr>
                </a:solidFill>
                <a:ea typeface="+mj-ea"/>
                <a:cs typeface="+mj-cs"/>
              </a:rPr>
              <a:t>(2011 Census)</a:t>
            </a:r>
            <a:endParaRPr kumimoji="0" lang="en-AU" sz="2000" b="1" u="none" strike="noStrike" kern="1200" cap="none" spc="0" normalizeH="0" baseline="0" noProof="0" dirty="0" smtClean="0">
              <a:ln>
                <a:noFill/>
              </a:ln>
              <a:solidFill>
                <a:schemeClr val="accent1">
                  <a:lumMod val="75000"/>
                </a:schemeClr>
              </a:solidFill>
              <a:uLnTx/>
              <a:uFillTx/>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AU" sz="4000" b="1" i="1" dirty="0">
              <a:solidFill>
                <a:srgbClr val="415968"/>
              </a:solidFill>
              <a:effectLst>
                <a:outerShdw blurRad="38100" dist="38100" dir="2700000" algn="tl">
                  <a:srgbClr val="C0C0C0"/>
                </a:outerShdw>
              </a:effectLs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t/>
            </a:r>
            <a:b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br>
            <a: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t/>
            </a:r>
            <a:b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br>
            <a: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t/>
            </a:r>
            <a:b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br>
            <a: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t/>
            </a:r>
            <a:b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br>
            <a:endParaRPr kumimoji="0" lang="en-AU" sz="4400" b="0" i="0" u="none" strike="noStrike" kern="1200" cap="none" spc="0" normalizeH="0" baseline="0" noProof="0" dirty="0">
              <a:ln>
                <a:noFill/>
              </a:ln>
              <a:solidFill>
                <a:schemeClr val="accent5">
                  <a:lumMod val="75000"/>
                </a:schemeClr>
              </a:solidFill>
              <a:effectLst/>
              <a:uLnTx/>
              <a:uFillTx/>
              <a:latin typeface="+mj-lt"/>
              <a:ea typeface="+mj-ea"/>
              <a:cs typeface="+mj-cs"/>
            </a:endParaRPr>
          </a:p>
        </p:txBody>
      </p:sp>
      <p:sp>
        <p:nvSpPr>
          <p:cNvPr id="9" name="Rectangle 8"/>
          <p:cNvSpPr/>
          <p:nvPr/>
        </p:nvSpPr>
        <p:spPr>
          <a:xfrm>
            <a:off x="395536" y="1341438"/>
            <a:ext cx="8280920" cy="369332"/>
          </a:xfrm>
          <a:prstGeom prst="rect">
            <a:avLst/>
          </a:prstGeom>
        </p:spPr>
        <p:txBody>
          <a:bodyPr wrap="square">
            <a:spAutoFit/>
          </a:bodyPr>
          <a:lstStyle/>
          <a:p>
            <a:pPr>
              <a:spcBef>
                <a:spcPct val="50000"/>
              </a:spcBef>
              <a:buClr>
                <a:srgbClr val="F7D700"/>
              </a:buClr>
              <a:buSzPct val="70000"/>
              <a:buFont typeface="Wingdings" pitchFamily="2" charset="2"/>
              <a:buNone/>
              <a:defRPr/>
            </a:pPr>
            <a:r>
              <a:rPr lang="en-US" dirty="0">
                <a:solidFill>
                  <a:schemeClr val="accent5">
                    <a:lumMod val="50000"/>
                  </a:schemeClr>
                </a:solidFill>
              </a:rPr>
              <a:t>				</a:t>
            </a:r>
            <a:endParaRPr lang="en-US" sz="1800" i="1" dirty="0">
              <a:solidFill>
                <a:schemeClr val="accent5">
                  <a:lumMod val="50000"/>
                </a:schemeClr>
              </a:solidFill>
            </a:endParaRPr>
          </a:p>
        </p:txBody>
      </p:sp>
      <p:graphicFrame>
        <p:nvGraphicFramePr>
          <p:cNvPr id="11" name="Table 10"/>
          <p:cNvGraphicFramePr>
            <a:graphicFrameLocks noGrp="1"/>
          </p:cNvGraphicFramePr>
          <p:nvPr>
            <p:extLst>
              <p:ext uri="{D42A27DB-BD31-4B8C-83A1-F6EECF244321}">
                <p14:modId xmlns="" xmlns:p14="http://schemas.microsoft.com/office/powerpoint/2010/main" val="3681257620"/>
              </p:ext>
            </p:extLst>
          </p:nvPr>
        </p:nvGraphicFramePr>
        <p:xfrm>
          <a:off x="467544" y="1332560"/>
          <a:ext cx="8136904" cy="4256680"/>
        </p:xfrm>
        <a:graphic>
          <a:graphicData uri="http://schemas.openxmlformats.org/drawingml/2006/table">
            <a:tbl>
              <a:tblPr firstRow="1" bandRow="1">
                <a:tableStyleId>{5C22544A-7EE6-4342-B048-85BDC9FD1C3A}</a:tableStyleId>
              </a:tblPr>
              <a:tblGrid>
                <a:gridCol w="4068452"/>
                <a:gridCol w="4068452"/>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1800" b="1" dirty="0" smtClean="0"/>
                        <a:t>Australia</a:t>
                      </a:r>
                    </a:p>
                  </a:txBody>
                  <a:tcPr>
                    <a:solidFill>
                      <a:srgbClr val="3AC3C0"/>
                    </a:solidFill>
                  </a:tcPr>
                </a:tc>
                <a:tc>
                  <a:txBody>
                    <a:bodyPr/>
                    <a:lstStyle/>
                    <a:p>
                      <a:r>
                        <a:rPr lang="en-AU" dirty="0" smtClean="0"/>
                        <a:t>NSW</a:t>
                      </a:r>
                      <a:endParaRPr lang="en-AU" dirty="0"/>
                    </a:p>
                  </a:txBody>
                  <a:tcPr>
                    <a:solidFill>
                      <a:srgbClr val="3AC3C0"/>
                    </a:solidFill>
                  </a:tcPr>
                </a:tc>
              </a:tr>
              <a:tr h="720000">
                <a:tc>
                  <a:txBody>
                    <a:bodyPr/>
                    <a:lstStyle/>
                    <a:p>
                      <a:pPr marL="0" marR="0" indent="0" algn="l" defTabSz="457200" rtl="0" eaLnBrk="1" fontAlgn="auto" latinLnBrk="0" hangingPunct="1">
                        <a:lnSpc>
                          <a:spcPct val="100000"/>
                        </a:lnSpc>
                        <a:spcBef>
                          <a:spcPts val="600"/>
                        </a:spcBef>
                        <a:spcAft>
                          <a:spcPts val="600"/>
                        </a:spcAft>
                        <a:buClrTx/>
                        <a:buSzTx/>
                        <a:buFontTx/>
                        <a:buNone/>
                        <a:tabLst/>
                        <a:defRPr/>
                      </a:pPr>
                      <a:r>
                        <a:rPr lang="en-AU" sz="2000" dirty="0" smtClean="0"/>
                        <a:t>2.5% of people are Indigenous.</a:t>
                      </a:r>
                    </a:p>
                  </a:txBody>
                  <a:tcPr anchor="ctr"/>
                </a:tc>
                <a:tc>
                  <a:txBody>
                    <a:bodyPr/>
                    <a:lstStyle/>
                    <a:p>
                      <a:pPr>
                        <a:spcBef>
                          <a:spcPts val="600"/>
                        </a:spcBef>
                        <a:spcAft>
                          <a:spcPts val="600"/>
                        </a:spcAft>
                      </a:pPr>
                      <a:r>
                        <a:rPr lang="en-AU" sz="2000" dirty="0" smtClean="0"/>
                        <a:t>2.5% of people are Indigenous</a:t>
                      </a:r>
                      <a:endParaRPr lang="en-AU" sz="2000" dirty="0"/>
                    </a:p>
                  </a:txBody>
                  <a:tcPr anchor="ctr"/>
                </a:tc>
              </a:tr>
              <a:tr h="720000">
                <a:tc>
                  <a:txBody>
                    <a:bodyPr/>
                    <a:lstStyle/>
                    <a:p>
                      <a:pPr marL="0" marR="0" indent="0" algn="l" defTabSz="457200" rtl="0" eaLnBrk="1" fontAlgn="auto" latinLnBrk="0" hangingPunct="1">
                        <a:lnSpc>
                          <a:spcPct val="100000"/>
                        </a:lnSpc>
                        <a:spcBef>
                          <a:spcPts val="600"/>
                        </a:spcBef>
                        <a:spcAft>
                          <a:spcPts val="600"/>
                        </a:spcAft>
                        <a:buClrTx/>
                        <a:buSzTx/>
                        <a:buFontTx/>
                        <a:buNone/>
                        <a:tabLst/>
                        <a:defRPr/>
                      </a:pPr>
                      <a:r>
                        <a:rPr lang="en-AU" sz="2000" dirty="0" smtClean="0"/>
                        <a:t>69.8 % of people were born in Australia.</a:t>
                      </a:r>
                    </a:p>
                  </a:txBody>
                  <a:tcPr anchor="ctr"/>
                </a:tc>
                <a:tc>
                  <a:txBody>
                    <a:bodyPr/>
                    <a:lstStyle/>
                    <a:p>
                      <a:pPr>
                        <a:spcBef>
                          <a:spcPts val="600"/>
                        </a:spcBef>
                        <a:spcAft>
                          <a:spcPts val="600"/>
                        </a:spcAft>
                      </a:pPr>
                      <a:r>
                        <a:rPr lang="en-AU" sz="2000" dirty="0" smtClean="0"/>
                        <a:t>68.6% of people were born in Australia.</a:t>
                      </a:r>
                      <a:endParaRPr lang="en-AU" sz="2000" dirty="0"/>
                    </a:p>
                  </a:txBody>
                  <a:tcPr anchor="ctr"/>
                </a:tc>
              </a:tr>
              <a:tr h="720000">
                <a:tc>
                  <a:txBody>
                    <a:bodyPr/>
                    <a:lstStyle/>
                    <a:p>
                      <a:pPr marL="0" marR="0" indent="0" algn="l" defTabSz="457200" rtl="0" eaLnBrk="1" fontAlgn="auto" latinLnBrk="0" hangingPunct="1">
                        <a:lnSpc>
                          <a:spcPct val="100000"/>
                        </a:lnSpc>
                        <a:spcBef>
                          <a:spcPts val="600"/>
                        </a:spcBef>
                        <a:spcAft>
                          <a:spcPts val="600"/>
                        </a:spcAft>
                        <a:buClrTx/>
                        <a:buSzTx/>
                        <a:buFontTx/>
                        <a:buNone/>
                        <a:tabLst/>
                        <a:defRPr/>
                      </a:pPr>
                      <a:r>
                        <a:rPr lang="en-AU" sz="2000" dirty="0" smtClean="0"/>
                        <a:t>24.6% of people were born overseas. </a:t>
                      </a:r>
                    </a:p>
                  </a:txBody>
                  <a:tcPr anchor="ctr"/>
                </a:tc>
                <a:tc>
                  <a:txBody>
                    <a:bodyPr/>
                    <a:lstStyle/>
                    <a:p>
                      <a:pPr>
                        <a:spcBef>
                          <a:spcPts val="600"/>
                        </a:spcBef>
                        <a:spcAft>
                          <a:spcPts val="600"/>
                        </a:spcAft>
                      </a:pPr>
                      <a:r>
                        <a:rPr lang="en-AU" sz="2000" dirty="0" smtClean="0"/>
                        <a:t>25.7% of people were born overseas.</a:t>
                      </a:r>
                      <a:endParaRPr lang="en-AU" sz="2000" dirty="0"/>
                    </a:p>
                  </a:txBody>
                  <a:tcPr anchor="ctr"/>
                </a:tc>
              </a:tr>
              <a:tr h="720000">
                <a:tc>
                  <a:txBody>
                    <a:bodyPr/>
                    <a:lstStyle/>
                    <a:p>
                      <a:pPr marL="0" marR="0" indent="0" algn="l" defTabSz="457200" rtl="0" eaLnBrk="1" fontAlgn="auto" latinLnBrk="0" hangingPunct="1">
                        <a:lnSpc>
                          <a:spcPct val="100000"/>
                        </a:lnSpc>
                        <a:spcBef>
                          <a:spcPts val="600"/>
                        </a:spcBef>
                        <a:spcAft>
                          <a:spcPts val="600"/>
                        </a:spcAft>
                        <a:buClrTx/>
                        <a:buSzTx/>
                        <a:buFontTx/>
                        <a:buNone/>
                        <a:tabLst/>
                        <a:defRPr/>
                      </a:pPr>
                      <a:r>
                        <a:rPr lang="en-AU" sz="2000" dirty="0" smtClean="0"/>
                        <a:t>61.1% of people are Christian.</a:t>
                      </a:r>
                    </a:p>
                  </a:txBody>
                  <a:tcPr anchor="ctr"/>
                </a:tc>
                <a:tc>
                  <a:txBody>
                    <a:bodyPr/>
                    <a:lstStyle/>
                    <a:p>
                      <a:pPr marL="0" marR="0" indent="0" algn="l" defTabSz="457200" rtl="0" eaLnBrk="1" fontAlgn="auto" latinLnBrk="0" hangingPunct="1">
                        <a:lnSpc>
                          <a:spcPct val="100000"/>
                        </a:lnSpc>
                        <a:spcBef>
                          <a:spcPts val="600"/>
                        </a:spcBef>
                        <a:spcAft>
                          <a:spcPts val="600"/>
                        </a:spcAft>
                        <a:buClrTx/>
                        <a:buSzTx/>
                        <a:buFontTx/>
                        <a:buNone/>
                        <a:tabLst/>
                        <a:defRPr/>
                      </a:pPr>
                      <a:r>
                        <a:rPr lang="en-AU" sz="2000" dirty="0" smtClean="0"/>
                        <a:t>64.5% of people are Christian.</a:t>
                      </a:r>
                    </a:p>
                  </a:txBody>
                  <a:tcPr anchor="ctr"/>
                </a:tc>
              </a:tr>
              <a:tr h="720000">
                <a:tc>
                  <a:txBody>
                    <a:bodyPr/>
                    <a:lstStyle/>
                    <a:p>
                      <a:pPr marL="0" marR="0" indent="0" algn="l" defTabSz="457200" rtl="0" eaLnBrk="1" fontAlgn="auto" latinLnBrk="0" hangingPunct="1">
                        <a:lnSpc>
                          <a:spcPct val="100000"/>
                        </a:lnSpc>
                        <a:spcBef>
                          <a:spcPts val="600"/>
                        </a:spcBef>
                        <a:spcAft>
                          <a:spcPts val="600"/>
                        </a:spcAft>
                        <a:buClrTx/>
                        <a:buSzTx/>
                        <a:buFontTx/>
                        <a:buNone/>
                        <a:tabLst/>
                        <a:defRPr/>
                      </a:pPr>
                      <a:r>
                        <a:rPr lang="en-AU" sz="2000" dirty="0" smtClean="0"/>
                        <a:t>30.9% of people</a:t>
                      </a:r>
                      <a:r>
                        <a:rPr lang="en-AU" sz="2000" baseline="0" dirty="0" smtClean="0"/>
                        <a:t> said they had no religion or did not identify a religion at the last census.</a:t>
                      </a:r>
                      <a:endParaRPr lang="en-AU" sz="2000" dirty="0" smtClean="0"/>
                    </a:p>
                  </a:txBody>
                  <a:tcPr anchor="ctr"/>
                </a:tc>
                <a:tc>
                  <a:txBody>
                    <a:bodyPr/>
                    <a:lstStyle/>
                    <a:p>
                      <a:pPr marL="0" marR="0" indent="0" algn="l" defTabSz="457200" rtl="0" eaLnBrk="1" fontAlgn="auto" latinLnBrk="0" hangingPunct="1">
                        <a:lnSpc>
                          <a:spcPct val="100000"/>
                        </a:lnSpc>
                        <a:spcBef>
                          <a:spcPts val="600"/>
                        </a:spcBef>
                        <a:spcAft>
                          <a:spcPts val="600"/>
                        </a:spcAft>
                        <a:buClrTx/>
                        <a:buSzTx/>
                        <a:buFontTx/>
                        <a:buNone/>
                        <a:tabLst/>
                        <a:defRPr/>
                      </a:pPr>
                      <a:r>
                        <a:rPr lang="en-AU" sz="2000" dirty="0" smtClean="0"/>
                        <a:t>25.7%</a:t>
                      </a:r>
                      <a:r>
                        <a:rPr lang="en-AU" sz="2000" baseline="0" dirty="0" smtClean="0"/>
                        <a:t> of people stated they had no religion or did not identify a religion at the last census.</a:t>
                      </a:r>
                      <a:endParaRPr lang="en-AU" sz="2000" dirty="0" smtClean="0"/>
                    </a:p>
                  </a:txBody>
                  <a:tcPr anchor="ctr"/>
                </a:tc>
              </a:tr>
            </a:tbl>
          </a:graphicData>
        </a:graphic>
      </p:graphicFrame>
    </p:spTree>
    <p:extLst>
      <p:ext uri="{BB962C8B-B14F-4D97-AF65-F5344CB8AC3E}">
        <p14:creationId xmlns="" xmlns:p14="http://schemas.microsoft.com/office/powerpoint/2010/main" val="613876095"/>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srcRect/>
          <a:stretch>
            <a:fillRect/>
          </a:stretch>
        </p:blipFill>
        <p:spPr bwMode="auto">
          <a:xfrm>
            <a:off x="468313" y="6021288"/>
            <a:ext cx="1079351" cy="513595"/>
          </a:xfrm>
          <a:prstGeom prst="rect">
            <a:avLst/>
          </a:prstGeom>
          <a:noFill/>
          <a:ln w="9525">
            <a:noFill/>
            <a:miter lim="800000"/>
            <a:headEnd/>
            <a:tailEnd/>
          </a:ln>
        </p:spPr>
      </p:pic>
      <p:sp>
        <p:nvSpPr>
          <p:cNvPr id="8" name="Title 1"/>
          <p:cNvSpPr txBox="1">
            <a:spLocks/>
          </p:cNvSpPr>
          <p:nvPr/>
        </p:nvSpPr>
        <p:spPr>
          <a:xfrm>
            <a:off x="323528" y="404813"/>
            <a:ext cx="8496944" cy="4824412"/>
          </a:xfrm>
          <a:prstGeom prst="rect">
            <a:avLst/>
          </a:prstGeom>
          <a:noFill/>
        </p:spPr>
        <p:txBody>
          <a:bodyPr vert="horz" lIns="91440" tIns="45720" rIns="91440" bIns="45720" rtlCol="0" anchor="ctr">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AU" sz="4000" b="1" dirty="0" smtClean="0">
                <a:solidFill>
                  <a:schemeClr val="accent1">
                    <a:lumMod val="75000"/>
                  </a:schemeClr>
                </a:solidFill>
                <a:ea typeface="+mj-ea"/>
                <a:cs typeface="+mj-cs"/>
              </a:rPr>
              <a:t>Linguistic diversity of Australia</a:t>
            </a:r>
            <a:endParaRPr kumimoji="0" lang="en-AU" sz="4000" b="1" u="none" strike="noStrike" kern="1200" cap="none" spc="0" normalizeH="0" baseline="0" noProof="0" dirty="0" smtClean="0">
              <a:ln>
                <a:noFill/>
              </a:ln>
              <a:solidFill>
                <a:schemeClr val="accent1">
                  <a:lumMod val="75000"/>
                </a:schemeClr>
              </a:solidFill>
              <a:uLnTx/>
              <a:uFillTx/>
              <a:latin typeface="+mn-l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endParaRPr lang="en-AU" sz="4000" b="1" i="1" dirty="0">
              <a:solidFill>
                <a:srgbClr val="415968"/>
              </a:solidFill>
              <a:effectLst>
                <a:outerShdw blurRad="38100" dist="38100" dir="2700000" algn="tl">
                  <a:srgbClr val="C0C0C0"/>
                </a:outerShdw>
              </a:effectLst>
              <a:ea typeface="+mj-ea"/>
              <a:cs typeface="+mj-cs"/>
            </a:endParaRPr>
          </a:p>
          <a:p>
            <a:pPr marL="0" marR="0" lvl="0" indent="0" defTabSz="914400" rtl="0" eaLnBrk="1" fontAlgn="auto" latinLnBrk="0" hangingPunct="1">
              <a:lnSpc>
                <a:spcPct val="100000"/>
              </a:lnSpc>
              <a:spcBef>
                <a:spcPct val="0"/>
              </a:spcBef>
              <a:spcAft>
                <a:spcPts val="0"/>
              </a:spcAft>
              <a:buClrTx/>
              <a:buSzTx/>
              <a:buFontTx/>
              <a:buNone/>
              <a:tabLst/>
              <a:defRPr/>
            </a:pPr>
            <a: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t/>
            </a:r>
            <a:b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br>
            <a: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t/>
            </a:r>
            <a:b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br>
            <a: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t/>
            </a:r>
            <a:b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br>
            <a: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t/>
            </a:r>
            <a:br>
              <a:rPr kumimoji="0" lang="en-AU" sz="4400" b="1" i="1" u="none" strike="noStrike" kern="1200" cap="none" spc="0" normalizeH="0" baseline="0" noProof="0" dirty="0" smtClean="0">
                <a:ln>
                  <a:noFill/>
                </a:ln>
                <a:solidFill>
                  <a:schemeClr val="accent5">
                    <a:lumMod val="75000"/>
                  </a:schemeClr>
                </a:solidFill>
                <a:effectLst>
                  <a:outerShdw blurRad="38100" dist="38100" dir="2700000" algn="tl">
                    <a:srgbClr val="C0C0C0"/>
                  </a:outerShdw>
                </a:effectLst>
                <a:uLnTx/>
                <a:uFillTx/>
                <a:latin typeface="+mj-lt"/>
                <a:ea typeface="+mj-ea"/>
                <a:cs typeface="+mj-cs"/>
              </a:rPr>
            </a:br>
            <a:endParaRPr kumimoji="0" lang="en-AU" sz="4400" b="0" i="0" u="none" strike="noStrike" kern="1200" cap="none" spc="0" normalizeH="0" baseline="0" noProof="0" dirty="0">
              <a:ln>
                <a:noFill/>
              </a:ln>
              <a:solidFill>
                <a:schemeClr val="accent5">
                  <a:lumMod val="75000"/>
                </a:schemeClr>
              </a:solidFill>
              <a:effectLst/>
              <a:uLnTx/>
              <a:uFillTx/>
              <a:latin typeface="+mj-lt"/>
              <a:ea typeface="+mj-ea"/>
              <a:cs typeface="+mj-cs"/>
            </a:endParaRPr>
          </a:p>
        </p:txBody>
      </p:sp>
      <p:sp>
        <p:nvSpPr>
          <p:cNvPr id="9" name="Rectangle 8"/>
          <p:cNvSpPr/>
          <p:nvPr/>
        </p:nvSpPr>
        <p:spPr>
          <a:xfrm>
            <a:off x="395536" y="1341438"/>
            <a:ext cx="8280920" cy="369332"/>
          </a:xfrm>
          <a:prstGeom prst="rect">
            <a:avLst/>
          </a:prstGeom>
        </p:spPr>
        <p:txBody>
          <a:bodyPr wrap="square">
            <a:spAutoFit/>
          </a:bodyPr>
          <a:lstStyle/>
          <a:p>
            <a:pPr>
              <a:spcBef>
                <a:spcPct val="50000"/>
              </a:spcBef>
              <a:buClr>
                <a:srgbClr val="F7D700"/>
              </a:buClr>
              <a:buSzPct val="70000"/>
              <a:buFont typeface="Wingdings" pitchFamily="2" charset="2"/>
              <a:buNone/>
              <a:defRPr/>
            </a:pPr>
            <a:r>
              <a:rPr lang="en-US" dirty="0">
                <a:solidFill>
                  <a:schemeClr val="accent5">
                    <a:lumMod val="50000"/>
                  </a:schemeClr>
                </a:solidFill>
              </a:rPr>
              <a:t>				</a:t>
            </a:r>
            <a:endParaRPr lang="en-US" sz="1800" i="1" dirty="0">
              <a:solidFill>
                <a:schemeClr val="accent5">
                  <a:lumMod val="50000"/>
                </a:schemeClr>
              </a:solidFill>
            </a:endParaRPr>
          </a:p>
        </p:txBody>
      </p:sp>
      <p:graphicFrame>
        <p:nvGraphicFramePr>
          <p:cNvPr id="7" name="Table 6"/>
          <p:cNvGraphicFramePr>
            <a:graphicFrameLocks noGrp="1"/>
          </p:cNvGraphicFramePr>
          <p:nvPr>
            <p:extLst>
              <p:ext uri="{D42A27DB-BD31-4B8C-83A1-F6EECF244321}">
                <p14:modId xmlns="" xmlns:p14="http://schemas.microsoft.com/office/powerpoint/2010/main" val="1601290934"/>
              </p:ext>
            </p:extLst>
          </p:nvPr>
        </p:nvGraphicFramePr>
        <p:xfrm>
          <a:off x="467544" y="1268760"/>
          <a:ext cx="8136904" cy="4318080"/>
        </p:xfrm>
        <a:graphic>
          <a:graphicData uri="http://schemas.openxmlformats.org/drawingml/2006/table">
            <a:tbl>
              <a:tblPr firstRow="1" bandRow="1">
                <a:tableStyleId>{5C22544A-7EE6-4342-B048-85BDC9FD1C3A}</a:tableStyleId>
              </a:tblPr>
              <a:tblGrid>
                <a:gridCol w="4068452"/>
                <a:gridCol w="4068452"/>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b="1" dirty="0" smtClean="0"/>
                        <a:t>Australia</a:t>
                      </a:r>
                    </a:p>
                  </a:txBody>
                  <a:tcPr>
                    <a:solidFill>
                      <a:srgbClr val="4ECACA"/>
                    </a:solidFill>
                  </a:tcPr>
                </a:tc>
                <a:tc>
                  <a:txBody>
                    <a:bodyPr/>
                    <a:lstStyle/>
                    <a:p>
                      <a:endParaRPr lang="en-AU" sz="2000" dirty="0"/>
                    </a:p>
                  </a:txBody>
                  <a:tcPr>
                    <a:solidFill>
                      <a:srgbClr val="4ECACA"/>
                    </a:solidFill>
                  </a:tcPr>
                </a:tc>
              </a:tr>
              <a:tr h="97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dirty="0" smtClean="0"/>
                        <a:t>76.8% of</a:t>
                      </a:r>
                      <a:r>
                        <a:rPr lang="en-AU" sz="2000" baseline="0" dirty="0" smtClean="0"/>
                        <a:t> people speak only English.</a:t>
                      </a:r>
                      <a:endParaRPr lang="en-AU" sz="200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dirty="0" smtClean="0"/>
                        <a:t>72.5% of people speak only English.</a:t>
                      </a:r>
                    </a:p>
                  </a:txBody>
                  <a:tcPr anchor="ctr"/>
                </a:tc>
              </a:tr>
              <a:tr h="97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dirty="0" smtClean="0"/>
                        <a:t>20.4% speak</a:t>
                      </a:r>
                      <a:r>
                        <a:rPr lang="en-AU" sz="2000" baseline="0" dirty="0" smtClean="0"/>
                        <a:t> two or more languages.</a:t>
                      </a:r>
                      <a:endParaRPr lang="en-AU" sz="200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dirty="0" smtClean="0"/>
                        <a:t>24.5% speak</a:t>
                      </a:r>
                      <a:r>
                        <a:rPr lang="en-AU" sz="2000" baseline="0" dirty="0" smtClean="0"/>
                        <a:t> two or more languages.</a:t>
                      </a:r>
                      <a:endParaRPr lang="en-AU" sz="2000" dirty="0" smtClean="0"/>
                    </a:p>
                  </a:txBody>
                  <a:tcPr anchor="ctr"/>
                </a:tc>
              </a:tr>
              <a:tr h="97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dirty="0" smtClean="0"/>
                        <a:t>Indigenous languages are spoken by about 61,800 people.</a:t>
                      </a: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dirty="0" smtClean="0"/>
                        <a:t>Indigenous languages are spoken by about 1,299 people.</a:t>
                      </a:r>
                    </a:p>
                  </a:txBody>
                  <a:tcPr anchor="ctr"/>
                </a:tc>
              </a:tr>
              <a:tr h="972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dirty="0" smtClean="0"/>
                        <a:t>Most common languages other than English:</a:t>
                      </a:r>
                      <a:r>
                        <a:rPr lang="en-AU" sz="2000" baseline="0" dirty="0" smtClean="0"/>
                        <a:t> Mandarin, Italian, Arabic, Cantonese and Greek</a:t>
                      </a:r>
                      <a:endParaRPr lang="en-AU" sz="2000" dirty="0" smtClean="0"/>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AU" sz="2000" kern="1200" dirty="0" smtClean="0">
                          <a:solidFill>
                            <a:schemeClr val="dk1"/>
                          </a:solidFill>
                          <a:latin typeface="+mn-lt"/>
                          <a:ea typeface="+mn-ea"/>
                          <a:cs typeface="+mn-cs"/>
                        </a:rPr>
                        <a:t>Most common languages other than English: Arabic, Mandarin,</a:t>
                      </a:r>
                      <a:r>
                        <a:rPr lang="en-AU" sz="2000" kern="1200" baseline="0" dirty="0" smtClean="0">
                          <a:solidFill>
                            <a:schemeClr val="dk1"/>
                          </a:solidFill>
                          <a:latin typeface="+mn-lt"/>
                          <a:ea typeface="+mn-ea"/>
                          <a:cs typeface="+mn-cs"/>
                        </a:rPr>
                        <a:t> Cantonese, Vietnamese and Greek</a:t>
                      </a:r>
                      <a:endParaRPr lang="en-AU" sz="2000" kern="1200" dirty="0" smtClean="0">
                        <a:solidFill>
                          <a:schemeClr val="dk1"/>
                        </a:solidFill>
                        <a:latin typeface="+mn-lt"/>
                        <a:ea typeface="+mn-ea"/>
                        <a:cs typeface="+mn-cs"/>
                      </a:endParaRPr>
                    </a:p>
                  </a:txBody>
                  <a:tcPr anchor="ctr"/>
                </a:tc>
              </a:tr>
            </a:tbl>
          </a:graphicData>
        </a:graphic>
      </p:graphicFrame>
      <p:sp>
        <p:nvSpPr>
          <p:cNvPr id="10" name="Rectangle 6"/>
          <p:cNvSpPr>
            <a:spLocks noChangeArrowheads="1"/>
          </p:cNvSpPr>
          <p:nvPr/>
        </p:nvSpPr>
        <p:spPr bwMode="auto">
          <a:xfrm>
            <a:off x="304800" y="5949280"/>
            <a:ext cx="8531225" cy="720080"/>
          </a:xfrm>
          <a:prstGeom prst="rect">
            <a:avLst/>
          </a:prstGeom>
          <a:solidFill>
            <a:srgbClr val="3AC3C0"/>
          </a:solidFill>
          <a:ln w="9525">
            <a:noFill/>
            <a:miter lim="800000"/>
            <a:headEnd/>
            <a:tailEnd/>
          </a:ln>
        </p:spPr>
        <p:txBody>
          <a:bodyPr lIns="2340000" tIns="144000" rIns="180000" bIns="144000" anchor="b"/>
          <a:lstStyle/>
          <a:p>
            <a:pPr algn="r" eaLnBrk="0" hangingPunct="0">
              <a:defRPr/>
            </a:pPr>
            <a:r>
              <a:rPr lang="en-US" b="1" dirty="0" smtClean="0">
                <a:solidFill>
                  <a:schemeClr val="bg1"/>
                </a:solidFill>
                <a:latin typeface="Calibri" pitchFamily="34" charset="0"/>
              </a:rPr>
              <a:t>Intercultural Understanding</a:t>
            </a:r>
            <a:endParaRPr lang="en-US" b="1" dirty="0">
              <a:solidFill>
                <a:schemeClr val="bg1"/>
              </a:solidFill>
              <a:latin typeface="Calibri" pitchFamily="34" charset="0"/>
            </a:endParaRPr>
          </a:p>
          <a:p>
            <a:pPr algn="r" eaLnBrk="0" hangingPunct="0">
              <a:defRPr/>
            </a:pPr>
            <a:r>
              <a:rPr lang="en-US" sz="1400" dirty="0" smtClean="0">
                <a:solidFill>
                  <a:schemeClr val="bg1"/>
                </a:solidFill>
                <a:latin typeface="Calibri" pitchFamily="34" charset="0"/>
              </a:rPr>
              <a:t>ESL and Multicultural </a:t>
            </a:r>
            <a:r>
              <a:rPr lang="en-US" sz="1400" dirty="0">
                <a:solidFill>
                  <a:schemeClr val="bg1"/>
                </a:solidFill>
                <a:latin typeface="Calibri" pitchFamily="34" charset="0"/>
              </a:rPr>
              <a:t>Programs </a:t>
            </a:r>
            <a:r>
              <a:rPr lang="en-US" sz="1400" dirty="0" smtClean="0">
                <a:solidFill>
                  <a:schemeClr val="bg1"/>
                </a:solidFill>
                <a:latin typeface="Calibri" pitchFamily="34" charset="0"/>
              </a:rPr>
              <a:t>Unit</a:t>
            </a:r>
            <a:endParaRPr lang="en-US" sz="1400" dirty="0">
              <a:solidFill>
                <a:srgbClr val="00B1B0"/>
              </a:solidFill>
              <a:latin typeface="Calibri" pitchFamily="34" charset="0"/>
            </a:endParaRPr>
          </a:p>
        </p:txBody>
      </p:sp>
      <p:pic>
        <p:nvPicPr>
          <p:cNvPr id="11" name="Picture 10"/>
          <p:cNvPicPr>
            <a:picLocks noChangeAspect="1"/>
          </p:cNvPicPr>
          <p:nvPr/>
        </p:nvPicPr>
        <p:blipFill>
          <a:blip r:embed="rId3" cstate="print"/>
          <a:srcRect/>
          <a:stretch>
            <a:fillRect/>
          </a:stretch>
        </p:blipFill>
        <p:spPr bwMode="auto">
          <a:xfrm>
            <a:off x="485463" y="6052522"/>
            <a:ext cx="1079351" cy="513595"/>
          </a:xfrm>
          <a:prstGeom prst="rect">
            <a:avLst/>
          </a:prstGeom>
          <a:noFill/>
          <a:ln w="9525">
            <a:noFill/>
            <a:miter lim="800000"/>
            <a:headEnd/>
            <a:tailEnd/>
          </a:ln>
        </p:spPr>
      </p:pic>
    </p:spTree>
    <p:extLst>
      <p:ext uri="{BB962C8B-B14F-4D97-AF65-F5344CB8AC3E}">
        <p14:creationId xmlns="" xmlns:p14="http://schemas.microsoft.com/office/powerpoint/2010/main" val="3305733358"/>
      </p:ext>
    </p:extLst>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AU" sz="3200" b="1" dirty="0">
                <a:solidFill>
                  <a:srgbClr val="008080"/>
                </a:solidFill>
                <a:cs typeface="Arial" charset="0"/>
              </a:rPr>
              <a:t>Cultural and linguistic diversity </a:t>
            </a:r>
            <a:r>
              <a:rPr lang="en-AU" sz="3200" b="1" dirty="0" smtClean="0">
                <a:solidFill>
                  <a:srgbClr val="008080"/>
                </a:solidFill>
                <a:cs typeface="Arial" charset="0"/>
              </a:rPr>
              <a:t/>
            </a:r>
            <a:br>
              <a:rPr lang="en-AU" sz="3200" b="1" dirty="0" smtClean="0">
                <a:solidFill>
                  <a:srgbClr val="008080"/>
                </a:solidFill>
                <a:cs typeface="Arial" charset="0"/>
              </a:rPr>
            </a:br>
            <a:r>
              <a:rPr lang="en-AU" sz="3200" b="1" dirty="0" smtClean="0">
                <a:solidFill>
                  <a:srgbClr val="008080"/>
                </a:solidFill>
                <a:cs typeface="Arial" charset="0"/>
              </a:rPr>
              <a:t>in </a:t>
            </a:r>
            <a:r>
              <a:rPr lang="en-AU" sz="3200" b="1" dirty="0">
                <a:solidFill>
                  <a:srgbClr val="008080"/>
                </a:solidFill>
                <a:cs typeface="Arial" charset="0"/>
              </a:rPr>
              <a:t>NSW government </a:t>
            </a:r>
            <a:r>
              <a:rPr lang="en-AU" sz="3200" b="1" dirty="0" smtClean="0">
                <a:solidFill>
                  <a:srgbClr val="008080"/>
                </a:solidFill>
                <a:cs typeface="Arial" charset="0"/>
              </a:rPr>
              <a:t>schools</a:t>
            </a:r>
            <a:endParaRPr lang="en-US" sz="3200" b="1" dirty="0">
              <a:solidFill>
                <a:srgbClr val="FF0000"/>
              </a:solidFill>
              <a:cs typeface="Arial" charset="0"/>
            </a:endParaRPr>
          </a:p>
        </p:txBody>
      </p:sp>
      <p:sp>
        <p:nvSpPr>
          <p:cNvPr id="33795" name="Rectangle 3"/>
          <p:cNvSpPr>
            <a:spLocks noGrp="1" noChangeArrowheads="1"/>
          </p:cNvSpPr>
          <p:nvPr>
            <p:ph type="body" idx="1"/>
          </p:nvPr>
        </p:nvSpPr>
        <p:spPr/>
        <p:txBody>
          <a:bodyPr>
            <a:normAutofit/>
          </a:bodyPr>
          <a:lstStyle/>
          <a:p>
            <a:endParaRPr lang="en-US" sz="2400" dirty="0"/>
          </a:p>
        </p:txBody>
      </p:sp>
      <p:pic>
        <p:nvPicPr>
          <p:cNvPr id="4" name="Picture 3"/>
          <p:cNvPicPr>
            <a:picLocks noChangeAspect="1"/>
          </p:cNvPicPr>
          <p:nvPr/>
        </p:nvPicPr>
        <p:blipFill>
          <a:blip r:embed="rId2" cstate="print"/>
          <a:srcRect/>
          <a:stretch>
            <a:fillRect/>
          </a:stretch>
        </p:blipFill>
        <p:spPr bwMode="auto">
          <a:xfrm>
            <a:off x="468313" y="6021288"/>
            <a:ext cx="1079351" cy="513595"/>
          </a:xfrm>
          <a:prstGeom prst="rect">
            <a:avLst/>
          </a:prstGeom>
          <a:noFill/>
          <a:ln w="9525">
            <a:noFill/>
            <a:miter lim="800000"/>
            <a:headEnd/>
            <a:tailEnd/>
          </a:ln>
        </p:spPr>
      </p:pic>
      <p:sp>
        <p:nvSpPr>
          <p:cNvPr id="5" name="Rectangle 6"/>
          <p:cNvSpPr>
            <a:spLocks noChangeArrowheads="1"/>
          </p:cNvSpPr>
          <p:nvPr/>
        </p:nvSpPr>
        <p:spPr bwMode="auto">
          <a:xfrm>
            <a:off x="304800" y="5949280"/>
            <a:ext cx="8531225" cy="720080"/>
          </a:xfrm>
          <a:prstGeom prst="rect">
            <a:avLst/>
          </a:prstGeom>
          <a:solidFill>
            <a:srgbClr val="3AC3C0"/>
          </a:solidFill>
          <a:ln w="9525">
            <a:noFill/>
            <a:miter lim="800000"/>
            <a:headEnd/>
            <a:tailEnd/>
          </a:ln>
        </p:spPr>
        <p:txBody>
          <a:bodyPr lIns="2340000" tIns="144000" rIns="180000" bIns="144000" anchor="b"/>
          <a:lstStyle/>
          <a:p>
            <a:pPr algn="r" eaLnBrk="0" hangingPunct="0">
              <a:defRPr/>
            </a:pPr>
            <a:r>
              <a:rPr lang="en-US" b="1" dirty="0" smtClean="0">
                <a:solidFill>
                  <a:schemeClr val="bg1"/>
                </a:solidFill>
                <a:latin typeface="Calibri" pitchFamily="34" charset="0"/>
              </a:rPr>
              <a:t>Intercultural Understanding</a:t>
            </a:r>
            <a:endParaRPr lang="en-US" b="1" dirty="0">
              <a:solidFill>
                <a:schemeClr val="bg1"/>
              </a:solidFill>
              <a:latin typeface="Calibri" pitchFamily="34" charset="0"/>
            </a:endParaRPr>
          </a:p>
          <a:p>
            <a:pPr algn="r" eaLnBrk="0" hangingPunct="0">
              <a:defRPr/>
            </a:pPr>
            <a:r>
              <a:rPr lang="en-US" sz="1400" dirty="0" smtClean="0">
                <a:solidFill>
                  <a:schemeClr val="bg1"/>
                </a:solidFill>
                <a:latin typeface="Calibri" pitchFamily="34" charset="0"/>
              </a:rPr>
              <a:t>ESL and Multicultural </a:t>
            </a:r>
            <a:r>
              <a:rPr lang="en-US" sz="1400" dirty="0">
                <a:solidFill>
                  <a:schemeClr val="bg1"/>
                </a:solidFill>
                <a:latin typeface="Calibri" pitchFamily="34" charset="0"/>
              </a:rPr>
              <a:t>Programs </a:t>
            </a:r>
            <a:r>
              <a:rPr lang="en-US" sz="1400" dirty="0" smtClean="0">
                <a:solidFill>
                  <a:schemeClr val="bg1"/>
                </a:solidFill>
                <a:latin typeface="Calibri" pitchFamily="34" charset="0"/>
              </a:rPr>
              <a:t>Unit</a:t>
            </a:r>
            <a:endParaRPr lang="en-US" sz="1400" dirty="0">
              <a:solidFill>
                <a:srgbClr val="00B1B0"/>
              </a:solidFill>
              <a:latin typeface="Calibri" pitchFamily="34" charset="0"/>
            </a:endParaRPr>
          </a:p>
        </p:txBody>
      </p:sp>
      <p:graphicFrame>
        <p:nvGraphicFramePr>
          <p:cNvPr id="7" name="Table 6"/>
          <p:cNvGraphicFramePr>
            <a:graphicFrameLocks noGrp="1"/>
          </p:cNvGraphicFramePr>
          <p:nvPr>
            <p:extLst>
              <p:ext uri="{D42A27DB-BD31-4B8C-83A1-F6EECF244321}">
                <p14:modId xmlns="" xmlns:p14="http://schemas.microsoft.com/office/powerpoint/2010/main" val="3840848331"/>
              </p:ext>
            </p:extLst>
          </p:nvPr>
        </p:nvGraphicFramePr>
        <p:xfrm>
          <a:off x="322324" y="1412776"/>
          <a:ext cx="8496175" cy="4358640"/>
        </p:xfrm>
        <a:graphic>
          <a:graphicData uri="http://schemas.openxmlformats.org/drawingml/2006/table">
            <a:tbl>
              <a:tblPr firstRow="1" bandRow="1">
                <a:tableStyleId>{5C22544A-7EE6-4342-B048-85BDC9FD1C3A}</a:tableStyleId>
              </a:tblPr>
              <a:tblGrid>
                <a:gridCol w="8496175"/>
              </a:tblGrid>
              <a:tr h="367044">
                <a:tc>
                  <a:txBody>
                    <a:bodyPr/>
                    <a:lstStyle/>
                    <a:p>
                      <a:pPr algn="ctr"/>
                      <a:r>
                        <a:rPr lang="en-AU" sz="2400" dirty="0" smtClean="0"/>
                        <a:t>749, 162 students enrolled </a:t>
                      </a:r>
                      <a:r>
                        <a:rPr lang="en-AU" sz="2000" dirty="0" smtClean="0"/>
                        <a:t>(2012)</a:t>
                      </a:r>
                    </a:p>
                  </a:txBody>
                  <a:tcPr/>
                </a:tc>
              </a:tr>
              <a:tr h="651269">
                <a:tc>
                  <a:txBody>
                    <a:bodyPr/>
                    <a:lstStyle/>
                    <a:p>
                      <a:r>
                        <a:rPr lang="en-AU" sz="2000" dirty="0" smtClean="0"/>
                        <a:t>229,106 </a:t>
                      </a:r>
                      <a:r>
                        <a:rPr lang="en-AU" sz="2000" dirty="0" smtClean="0">
                          <a:solidFill>
                            <a:srgbClr val="0070C0"/>
                          </a:solidFill>
                        </a:rPr>
                        <a:t>(30.2%) </a:t>
                      </a:r>
                      <a:r>
                        <a:rPr lang="en-AU" sz="2000" dirty="0" smtClean="0"/>
                        <a:t>students from language backgrounds other than English (2012)</a:t>
                      </a:r>
                    </a:p>
                    <a:p>
                      <a:endParaRPr lang="en-AU" sz="2000" dirty="0"/>
                    </a:p>
                  </a:txBody>
                  <a:tcPr/>
                </a:tc>
              </a:tr>
              <a:tr h="651269">
                <a:tc>
                  <a:txBody>
                    <a:bodyPr/>
                    <a:lstStyle/>
                    <a:p>
                      <a:r>
                        <a:rPr lang="en-AU" sz="2000" dirty="0" smtClean="0"/>
                        <a:t>47,086.8 </a:t>
                      </a:r>
                      <a:r>
                        <a:rPr lang="en-AU" sz="2000" dirty="0" smtClean="0">
                          <a:solidFill>
                            <a:srgbClr val="0070C0"/>
                          </a:solidFill>
                        </a:rPr>
                        <a:t>(6.3%) </a:t>
                      </a:r>
                      <a:r>
                        <a:rPr lang="en-AU" sz="2000" dirty="0" smtClean="0"/>
                        <a:t>are Aboriginal or Torres Strait Islander (2012)</a:t>
                      </a:r>
                    </a:p>
                    <a:p>
                      <a:endParaRPr lang="en-AU" sz="2000" dirty="0"/>
                    </a:p>
                  </a:txBody>
                  <a:tcPr>
                    <a:noFill/>
                  </a:tcPr>
                </a:tc>
              </a:tr>
              <a:tr h="651269">
                <a:tc>
                  <a:txBody>
                    <a:bodyPr/>
                    <a:lstStyle/>
                    <a:p>
                      <a:r>
                        <a:rPr lang="en-AU" sz="2000" dirty="0" smtClean="0"/>
                        <a:t>137,140 </a:t>
                      </a:r>
                      <a:r>
                        <a:rPr lang="en-AU" sz="2000" dirty="0" smtClean="0">
                          <a:solidFill>
                            <a:srgbClr val="0070C0"/>
                          </a:solidFill>
                        </a:rPr>
                        <a:t>(18.3%) </a:t>
                      </a:r>
                      <a:r>
                        <a:rPr lang="en-AU" sz="2000" dirty="0" smtClean="0"/>
                        <a:t>students require ESL support (2012)</a:t>
                      </a:r>
                    </a:p>
                    <a:p>
                      <a:endParaRPr lang="en-AU" sz="2000" dirty="0"/>
                    </a:p>
                  </a:txBody>
                  <a:tcPr/>
                </a:tc>
              </a:tr>
              <a:tr h="651269">
                <a:tc>
                  <a:txBody>
                    <a:bodyPr/>
                    <a:lstStyle/>
                    <a:p>
                      <a:r>
                        <a:rPr lang="en-AU" sz="2000" dirty="0" smtClean="0"/>
                        <a:t>3,998 students from refugee backgrounds (1 June 2013) </a:t>
                      </a:r>
                    </a:p>
                    <a:p>
                      <a:endParaRPr lang="en-AU" sz="2000" dirty="0"/>
                    </a:p>
                  </a:txBody>
                  <a:tcPr>
                    <a:noFill/>
                  </a:tcPr>
                </a:tc>
              </a:tr>
              <a:tr h="651269">
                <a:tc>
                  <a:txBody>
                    <a:bodyPr/>
                    <a:lstStyle/>
                    <a:p>
                      <a:r>
                        <a:rPr lang="en-AU" sz="2000" dirty="0" smtClean="0"/>
                        <a:t>3,303 international students (2012)</a:t>
                      </a:r>
                    </a:p>
                    <a:p>
                      <a:endParaRPr lang="en-AU" sz="2000" dirty="0"/>
                    </a:p>
                  </a:txBody>
                  <a:tcPr/>
                </a:tc>
              </a:tr>
              <a:tr h="365084">
                <a:tc>
                  <a:txBody>
                    <a:bodyPr/>
                    <a:lstStyle/>
                    <a:p>
                      <a:r>
                        <a:rPr lang="en-AU" sz="2000" dirty="0" smtClean="0"/>
                        <a:t>6,500 – 7,500 newly arrived ESL students enrol each year</a:t>
                      </a:r>
                    </a:p>
                  </a:txBody>
                  <a:tcPr>
                    <a:noFill/>
                  </a:tcPr>
                </a:tc>
              </a:tr>
            </a:tbl>
          </a:graphicData>
        </a:graphic>
      </p:graphicFrame>
    </p:spTree>
    <p:extLst>
      <p:ext uri="{BB962C8B-B14F-4D97-AF65-F5344CB8AC3E}">
        <p14:creationId xmlns="" xmlns:p14="http://schemas.microsoft.com/office/powerpoint/2010/main" val="290484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20688"/>
            <a:ext cx="8229600" cy="1143000"/>
          </a:xfrm>
        </p:spPr>
        <p:txBody>
          <a:bodyPr>
            <a:normAutofit fontScale="90000"/>
          </a:bodyPr>
          <a:lstStyle/>
          <a:p>
            <a:r>
              <a:rPr lang="en-AU" dirty="0">
                <a:solidFill>
                  <a:srgbClr val="0070C0"/>
                </a:solidFill>
              </a:rPr>
              <a:t>Main languages </a:t>
            </a:r>
            <a:r>
              <a:rPr lang="en-AU" dirty="0" smtClean="0">
                <a:solidFill>
                  <a:srgbClr val="0070C0"/>
                </a:solidFill>
              </a:rPr>
              <a:t>spoken in NSW government schools</a:t>
            </a:r>
            <a:br>
              <a:rPr lang="en-AU" dirty="0" smtClean="0">
                <a:solidFill>
                  <a:srgbClr val="0070C0"/>
                </a:solidFill>
              </a:rPr>
            </a:br>
            <a:r>
              <a:rPr lang="en-AU" sz="2700" dirty="0" smtClean="0">
                <a:solidFill>
                  <a:srgbClr val="0070C0"/>
                </a:solidFill>
              </a:rPr>
              <a:t> (</a:t>
            </a:r>
            <a:r>
              <a:rPr lang="en-AU" sz="2700" dirty="0">
                <a:solidFill>
                  <a:srgbClr val="0070C0"/>
                </a:solidFill>
              </a:rPr>
              <a:t>as % of </a:t>
            </a:r>
            <a:r>
              <a:rPr lang="en-AU" sz="2700" dirty="0" smtClean="0">
                <a:solidFill>
                  <a:srgbClr val="0070C0"/>
                </a:solidFill>
              </a:rPr>
              <a:t>LBOTE)</a:t>
            </a:r>
            <a:endParaRPr lang="en-AU" sz="2700" dirty="0">
              <a:solidFill>
                <a:srgbClr val="0070C0"/>
              </a:solidFill>
            </a:endParaRPr>
          </a:p>
        </p:txBody>
      </p:sp>
      <p:graphicFrame>
        <p:nvGraphicFramePr>
          <p:cNvPr id="6" name="Content Placeholder 5"/>
          <p:cNvGraphicFramePr>
            <a:graphicFrameLocks noGrp="1"/>
          </p:cNvGraphicFramePr>
          <p:nvPr>
            <p:ph sz="half" idx="1"/>
            <p:extLst>
              <p:ext uri="{D42A27DB-BD31-4B8C-83A1-F6EECF244321}">
                <p14:modId xmlns="" xmlns:p14="http://schemas.microsoft.com/office/powerpoint/2010/main" val="1064555945"/>
              </p:ext>
            </p:extLst>
          </p:nvPr>
        </p:nvGraphicFramePr>
        <p:xfrm>
          <a:off x="467544" y="2060848"/>
          <a:ext cx="4038600" cy="2494280"/>
        </p:xfrm>
        <a:graphic>
          <a:graphicData uri="http://schemas.openxmlformats.org/drawingml/2006/table">
            <a:tbl>
              <a:tblPr firstRow="1" bandRow="1">
                <a:tableStyleId>{5C22544A-7EE6-4342-B048-85BDC9FD1C3A}</a:tableStyleId>
              </a:tblPr>
              <a:tblGrid>
                <a:gridCol w="4038600"/>
              </a:tblGrid>
              <a:tr h="370840">
                <a:tc>
                  <a:txBody>
                    <a:bodyPr/>
                    <a:lstStyle/>
                    <a:p>
                      <a:endParaRPr lang="en-AU" dirty="0"/>
                    </a:p>
                  </a:txBody>
                  <a:tcPr/>
                </a:tc>
              </a:tr>
              <a:tr h="370840">
                <a:tc>
                  <a:txBody>
                    <a:bodyPr/>
                    <a:lstStyle/>
                    <a:p>
                      <a:r>
                        <a:rPr lang="en-AU" dirty="0" smtClean="0"/>
                        <a:t>Chinese languages – Mandarin, Cantonese and other Chinese   (18%)</a:t>
                      </a:r>
                      <a:endParaRPr lang="en-AU" dirty="0"/>
                    </a:p>
                  </a:txBody>
                  <a:tcPr/>
                </a:tc>
              </a:tr>
              <a:tr h="370840">
                <a:tc>
                  <a:txBody>
                    <a:bodyPr/>
                    <a:lstStyle/>
                    <a:p>
                      <a:r>
                        <a:rPr lang="en-AU" dirty="0" smtClean="0"/>
                        <a:t>Arabic  (13.2%)</a:t>
                      </a:r>
                      <a:endParaRPr lang="en-AU" dirty="0"/>
                    </a:p>
                  </a:txBody>
                  <a:tcPr/>
                </a:tc>
              </a:tr>
              <a:tr h="370840">
                <a:tc>
                  <a:txBody>
                    <a:bodyPr/>
                    <a:lstStyle/>
                    <a:p>
                      <a:r>
                        <a:rPr lang="en-AU" dirty="0" smtClean="0"/>
                        <a:t>Vietnamese  (6.6%)</a:t>
                      </a:r>
                      <a:endParaRPr lang="en-AU" dirty="0"/>
                    </a:p>
                  </a:txBody>
                  <a:tcPr/>
                </a:tc>
              </a:tr>
              <a:tr h="370840">
                <a:tc>
                  <a:txBody>
                    <a:bodyPr/>
                    <a:lstStyle/>
                    <a:p>
                      <a:r>
                        <a:rPr lang="en-AU" smtClean="0"/>
                        <a:t>Greek  </a:t>
                      </a:r>
                      <a:r>
                        <a:rPr lang="en-AU" dirty="0" smtClean="0"/>
                        <a:t>(</a:t>
                      </a:r>
                      <a:r>
                        <a:rPr lang="en-AU" smtClean="0"/>
                        <a:t>4.0%)</a:t>
                      </a:r>
                      <a:endParaRPr lang="en-AU" dirty="0"/>
                    </a:p>
                  </a:txBody>
                  <a:tcPr/>
                </a:tc>
              </a:tr>
              <a:tr h="370840">
                <a:tc>
                  <a:txBody>
                    <a:bodyPr/>
                    <a:lstStyle/>
                    <a:p>
                      <a:r>
                        <a:rPr lang="en-AU" dirty="0" smtClean="0"/>
                        <a:t>Hindi  (4.0%)</a:t>
                      </a:r>
                      <a:endParaRPr lang="en-AU" dirty="0"/>
                    </a:p>
                  </a:txBody>
                  <a:tcPr/>
                </a:tc>
              </a:tr>
            </a:tbl>
          </a:graphicData>
        </a:graphic>
      </p:graphicFrame>
      <p:graphicFrame>
        <p:nvGraphicFramePr>
          <p:cNvPr id="7" name="Content Placeholder 6"/>
          <p:cNvGraphicFramePr>
            <a:graphicFrameLocks noGrp="1"/>
          </p:cNvGraphicFramePr>
          <p:nvPr>
            <p:ph sz="half" idx="2"/>
            <p:extLst>
              <p:ext uri="{D42A27DB-BD31-4B8C-83A1-F6EECF244321}">
                <p14:modId xmlns="" xmlns:p14="http://schemas.microsoft.com/office/powerpoint/2010/main" val="681866675"/>
              </p:ext>
            </p:extLst>
          </p:nvPr>
        </p:nvGraphicFramePr>
        <p:xfrm>
          <a:off x="4716016" y="2060848"/>
          <a:ext cx="4038600" cy="2219960"/>
        </p:xfrm>
        <a:graphic>
          <a:graphicData uri="http://schemas.openxmlformats.org/drawingml/2006/table">
            <a:tbl>
              <a:tblPr firstRow="1" bandRow="1">
                <a:tableStyleId>{5C22544A-7EE6-4342-B048-85BDC9FD1C3A}</a:tableStyleId>
              </a:tblPr>
              <a:tblGrid>
                <a:gridCol w="4038600"/>
              </a:tblGrid>
              <a:tr h="0">
                <a:tc>
                  <a:txBody>
                    <a:bodyPr/>
                    <a:lstStyle/>
                    <a:p>
                      <a:endParaRPr lang="en-AU" dirty="0"/>
                    </a:p>
                  </a:txBody>
                  <a:tcPr/>
                </a:tc>
              </a:tr>
              <a:tr h="370840">
                <a:tc>
                  <a:txBody>
                    <a:bodyPr/>
                    <a:lstStyle/>
                    <a:p>
                      <a:r>
                        <a:rPr lang="en-AU" dirty="0" smtClean="0"/>
                        <a:t>Tagalog (Filipino)   (3.6%)</a:t>
                      </a:r>
                    </a:p>
                  </a:txBody>
                  <a:tcPr/>
                </a:tc>
              </a:tr>
              <a:tr h="370840">
                <a:tc>
                  <a:txBody>
                    <a:bodyPr/>
                    <a:lstStyle/>
                    <a:p>
                      <a:r>
                        <a:rPr lang="en-AU" dirty="0" smtClean="0"/>
                        <a:t>Samoan   (3.2%)</a:t>
                      </a:r>
                    </a:p>
                  </a:txBody>
                  <a:tcPr/>
                </a:tc>
              </a:tr>
              <a:tr h="370840">
                <a:tc>
                  <a:txBody>
                    <a:bodyPr/>
                    <a:lstStyle/>
                    <a:p>
                      <a:r>
                        <a:rPr lang="en-AU" dirty="0" smtClean="0"/>
                        <a:t>Korean   (3.1%)</a:t>
                      </a:r>
                    </a:p>
                  </a:txBody>
                  <a:tcPr/>
                </a:tc>
              </a:tr>
              <a:tr h="370840">
                <a:tc>
                  <a:txBody>
                    <a:bodyPr/>
                    <a:lstStyle/>
                    <a:p>
                      <a:r>
                        <a:rPr lang="en-AU" dirty="0" smtClean="0"/>
                        <a:t>Spanish  (2.9%)</a:t>
                      </a:r>
                    </a:p>
                  </a:txBody>
                  <a:tcPr/>
                </a:tc>
              </a:tr>
              <a:tr h="370840">
                <a:tc>
                  <a:txBody>
                    <a:bodyPr/>
                    <a:lstStyle/>
                    <a:p>
                      <a:r>
                        <a:rPr lang="en-AU" dirty="0" smtClean="0"/>
                        <a:t>10.Italian   (2.6%)</a:t>
                      </a:r>
                    </a:p>
                  </a:txBody>
                  <a:tcPr/>
                </a:tc>
              </a:tr>
            </a:tbl>
          </a:graphicData>
        </a:graphic>
      </p:graphicFrame>
      <p:sp>
        <p:nvSpPr>
          <p:cNvPr id="9" name="TextBox 8"/>
          <p:cNvSpPr txBox="1"/>
          <p:nvPr/>
        </p:nvSpPr>
        <p:spPr>
          <a:xfrm>
            <a:off x="594012" y="4819104"/>
            <a:ext cx="7920880" cy="1477328"/>
          </a:xfrm>
          <a:prstGeom prst="rect">
            <a:avLst/>
          </a:prstGeom>
          <a:noFill/>
        </p:spPr>
        <p:txBody>
          <a:bodyPr wrap="square" rtlCol="0">
            <a:spAutoFit/>
          </a:bodyPr>
          <a:lstStyle/>
          <a:p>
            <a:r>
              <a:rPr lang="en-AU" b="1" dirty="0"/>
              <a:t>Main languages spoken by newly arrived students</a:t>
            </a:r>
            <a:r>
              <a:rPr lang="en-AU" b="1" dirty="0" smtClean="0"/>
              <a:t>:</a:t>
            </a:r>
          </a:p>
          <a:p>
            <a:endParaRPr lang="en-AU" dirty="0"/>
          </a:p>
          <a:p>
            <a:r>
              <a:rPr lang="en-AU" dirty="0" smtClean="0"/>
              <a:t>Mandarin</a:t>
            </a:r>
            <a:r>
              <a:rPr lang="en-AU" dirty="0"/>
              <a:t>, Arabic, Korean, Filipino, Cantonese, Vietnamese, Hindi, Samoan, Tamil, Persian, Dari, Indonesian, Nepalese, Urdu, Spanish, Thai, Assyrian, Japanese, Punjabi, Bengali</a:t>
            </a:r>
          </a:p>
        </p:txBody>
      </p:sp>
    </p:spTree>
    <p:extLst>
      <p:ext uri="{BB962C8B-B14F-4D97-AF65-F5344CB8AC3E}">
        <p14:creationId xmlns="" xmlns:p14="http://schemas.microsoft.com/office/powerpoint/2010/main" val="19020249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p:txBody>
          <a:bodyPr/>
          <a:lstStyle/>
          <a:p>
            <a:endParaRPr lang="en-AU"/>
          </a:p>
        </p:txBody>
      </p:sp>
      <p:graphicFrame>
        <p:nvGraphicFramePr>
          <p:cNvPr id="5" name="Content Placeholder 4"/>
          <p:cNvGraphicFramePr>
            <a:graphicFrameLocks noGrp="1"/>
          </p:cNvGraphicFramePr>
          <p:nvPr>
            <p:ph sz="half" idx="1"/>
            <p:extLst>
              <p:ext uri="{D42A27DB-BD31-4B8C-83A1-F6EECF244321}">
                <p14:modId xmlns="" xmlns:p14="http://schemas.microsoft.com/office/powerpoint/2010/main" val="3966305388"/>
              </p:ext>
            </p:extLst>
          </p:nvPr>
        </p:nvGraphicFramePr>
        <p:xfrm>
          <a:off x="444305" y="1124744"/>
          <a:ext cx="8712968"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7" name="Title 1"/>
          <p:cNvSpPr>
            <a:spLocks noGrp="1"/>
          </p:cNvSpPr>
          <p:nvPr>
            <p:ph type="title"/>
          </p:nvPr>
        </p:nvSpPr>
        <p:spPr>
          <a:xfrm>
            <a:off x="395536" y="404664"/>
            <a:ext cx="8229600" cy="1143000"/>
          </a:xfrm>
        </p:spPr>
        <p:txBody>
          <a:bodyPr>
            <a:normAutofit fontScale="90000"/>
          </a:bodyPr>
          <a:lstStyle/>
          <a:p>
            <a:r>
              <a:rPr lang="en-AU" dirty="0">
                <a:solidFill>
                  <a:srgbClr val="0070C0"/>
                </a:solidFill>
              </a:rPr>
              <a:t>Main languages </a:t>
            </a:r>
            <a:r>
              <a:rPr lang="en-AU" dirty="0" smtClean="0">
                <a:solidFill>
                  <a:srgbClr val="0070C0"/>
                </a:solidFill>
              </a:rPr>
              <a:t>spoken in NSW government schools</a:t>
            </a:r>
            <a:r>
              <a:rPr lang="en-AU" sz="2700" dirty="0" smtClean="0">
                <a:solidFill>
                  <a:srgbClr val="0070C0"/>
                </a:solidFill>
              </a:rPr>
              <a:t> (</a:t>
            </a:r>
            <a:r>
              <a:rPr lang="en-AU" sz="2700" dirty="0">
                <a:solidFill>
                  <a:srgbClr val="0070C0"/>
                </a:solidFill>
              </a:rPr>
              <a:t>as % of </a:t>
            </a:r>
            <a:r>
              <a:rPr lang="en-AU" sz="2700" dirty="0" smtClean="0">
                <a:solidFill>
                  <a:srgbClr val="0070C0"/>
                </a:solidFill>
              </a:rPr>
              <a:t>LBOTE)</a:t>
            </a:r>
            <a:endParaRPr lang="en-AU" sz="2700" dirty="0">
              <a:solidFill>
                <a:srgbClr val="0070C0"/>
              </a:solidFill>
            </a:endParaRPr>
          </a:p>
        </p:txBody>
      </p:sp>
    </p:spTree>
    <p:extLst>
      <p:ext uri="{BB962C8B-B14F-4D97-AF65-F5344CB8AC3E}">
        <p14:creationId xmlns="" xmlns:p14="http://schemas.microsoft.com/office/powerpoint/2010/main" val="388391055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4317&quot;&gt;&lt;/object&gt;&lt;object type=&quot;2&quot; unique_id=&quot;14318&quot;&gt;&lt;object type=&quot;3&quot; unique_id=&quot;14319&quot;&gt;&lt;property id=&quot;20148&quot; value=&quot;5&quot;/&gt;&lt;property id=&quot;20300&quot; value=&quot;Slide 2&quot;/&gt;&lt;property id=&quot;20307&quot; value=&quot;257&quot;/&gt;&lt;/object&gt;&lt;object type=&quot;3&quot; unique_id=&quot;14320&quot;&gt;&lt;property id=&quot;20148&quot; value=&quot;5&quot;/&gt;&lt;property id=&quot;20300&quot; value=&quot;Slide 3&quot;/&gt;&lt;property id=&quot;20307&quot; value=&quot;258&quot;/&gt;&lt;/object&gt;&lt;object type=&quot;3&quot; unique_id=&quot;14522&quot;&gt;&lt;property id=&quot;20148&quot; value=&quot;5&quot;/&gt;&lt;property id=&quot;20300&quot; value=&quot;Slide 1&quot;/&gt;&lt;property id=&quot;20307&quot; value=&quot;261&quot;/&gt;&lt;/object&gt;&lt;object type=&quot;3&quot; unique_id=&quot;14523&quot;&gt;&lt;property id=&quot;20148&quot; value=&quot;5&quot;/&gt;&lt;property id=&quot;20300&quot; value=&quot;Slide 4 - &amp;quot;Cultural and linguistic diversity &amp;#x0D;&amp;#x0A;in NSW government schools&amp;quot;&quot;/&gt;&lt;property id=&quot;20307&quot; value=&quot;259&quot;/&gt;&lt;/object&gt;&lt;object type=&quot;3&quot; unique_id=&quot;14581&quot;&gt;&lt;property id=&quot;20148&quot; value=&quot;5&quot;/&gt;&lt;property id=&quot;20300&quot; value=&quot;Slide 5 - &amp;quot;Main languages spoken in NSW government schools&amp;#x0D;&amp;#x0A; (as % of LBOTE)&amp;quot;&quot;/&gt;&lt;property id=&quot;20307&quot; value=&quot;263&quot;/&gt;&lt;/object&gt;&lt;object type=&quot;3&quot; unique_id=&quot;14673&quot;&gt;&lt;property id=&quot;20148&quot; value=&quot;5&quot;/&gt;&lt;property id=&quot;20300&quot; value=&quot;Slide 6 - &amp;quot;Main languages spoken in NSW government schools (as % of LBOTE)&amp;quot;&quot;/&gt;&lt;property id=&quot;20307&quot; value=&quot;264&quot;/&gt;&lt;/objec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TotalTime>
  <Words>800</Words>
  <Application>Microsoft Office PowerPoint</Application>
  <PresentationFormat>On-screen Show (4:3)</PresentationFormat>
  <Paragraphs>81</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Cultural and linguistic diversity  in NSW government schools</vt:lpstr>
      <vt:lpstr>Main languages spoken in NSW government schools  (as % of LBOTE)</vt:lpstr>
      <vt:lpstr>Main languages spoken in NSW government schools (as % of LBOTE)</vt:lpstr>
    </vt:vector>
  </TitlesOfParts>
  <Company>NSW, Department of Education and Training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Stipanovic, Marica</dc:creator>
  <cp:lastModifiedBy>emouglalis</cp:lastModifiedBy>
  <cp:revision>41</cp:revision>
  <cp:lastPrinted>2013-08-08T03:55:32Z</cp:lastPrinted>
  <dcterms:created xsi:type="dcterms:W3CDTF">2013-08-07T04:41:42Z</dcterms:created>
  <dcterms:modified xsi:type="dcterms:W3CDTF">2013-08-09T01:26:13Z</dcterms:modified>
</cp:coreProperties>
</file>