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4"/>
  </p:sldMasterIdLst>
  <p:notesMasterIdLst>
    <p:notesMasterId r:id="rId30"/>
  </p:notesMasterIdLst>
  <p:sldIdLst>
    <p:sldId id="256" r:id="rId5"/>
    <p:sldId id="257" r:id="rId6"/>
    <p:sldId id="281" r:id="rId7"/>
    <p:sldId id="279" r:id="rId8"/>
    <p:sldId id="283" r:id="rId9"/>
    <p:sldId id="289" r:id="rId10"/>
    <p:sldId id="288" r:id="rId11"/>
    <p:sldId id="284" r:id="rId12"/>
    <p:sldId id="290" r:id="rId13"/>
    <p:sldId id="292" r:id="rId14"/>
    <p:sldId id="293" r:id="rId15"/>
    <p:sldId id="294" r:id="rId16"/>
    <p:sldId id="297" r:id="rId17"/>
    <p:sldId id="295" r:id="rId18"/>
    <p:sldId id="286" r:id="rId19"/>
    <p:sldId id="299" r:id="rId20"/>
    <p:sldId id="298" r:id="rId21"/>
    <p:sldId id="300" r:id="rId22"/>
    <p:sldId id="301" r:id="rId23"/>
    <p:sldId id="304" r:id="rId24"/>
    <p:sldId id="306" r:id="rId25"/>
    <p:sldId id="307" r:id="rId26"/>
    <p:sldId id="287" r:id="rId27"/>
    <p:sldId id="308" r:id="rId28"/>
    <p:sldId id="28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D4FA"/>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657" autoAdjust="0"/>
  </p:normalViewPr>
  <p:slideViewPr>
    <p:cSldViewPr snapToGrid="0">
      <p:cViewPr varScale="1">
        <p:scale>
          <a:sx n="61" d="100"/>
          <a:sy n="61" d="100"/>
        </p:scale>
        <p:origin x="14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lenn Hokin" userId="10542d72-df74-4514-a3a7-7f02bc47e1bc" providerId="ADAL" clId="{734ACC7B-FC11-49FB-8591-DB0A0250B036}"/>
    <pc:docChg chg="modSld">
      <pc:chgData name="Glenn Hokin" userId="10542d72-df74-4514-a3a7-7f02bc47e1bc" providerId="ADAL" clId="{734ACC7B-FC11-49FB-8591-DB0A0250B036}" dt="2025-08-04T01:24:16.078" v="16" actId="20577"/>
      <pc:docMkLst>
        <pc:docMk/>
      </pc:docMkLst>
      <pc:sldChg chg="modNotesTx">
        <pc:chgData name="Glenn Hokin" userId="10542d72-df74-4514-a3a7-7f02bc47e1bc" providerId="ADAL" clId="{734ACC7B-FC11-49FB-8591-DB0A0250B036}" dt="2025-08-03T22:56:09.572" v="2" actId="20577"/>
        <pc:sldMkLst>
          <pc:docMk/>
          <pc:sldMk cId="3615141745" sldId="288"/>
        </pc:sldMkLst>
      </pc:sldChg>
      <pc:sldChg chg="modNotesTx">
        <pc:chgData name="Glenn Hokin" userId="10542d72-df74-4514-a3a7-7f02bc47e1bc" providerId="ADAL" clId="{734ACC7B-FC11-49FB-8591-DB0A0250B036}" dt="2025-08-03T22:57:03.151" v="5" actId="20577"/>
        <pc:sldMkLst>
          <pc:docMk/>
          <pc:sldMk cId="4019028132" sldId="290"/>
        </pc:sldMkLst>
      </pc:sldChg>
      <pc:sldChg chg="modSp mod">
        <pc:chgData name="Glenn Hokin" userId="10542d72-df74-4514-a3a7-7f02bc47e1bc" providerId="ADAL" clId="{734ACC7B-FC11-49FB-8591-DB0A0250B036}" dt="2025-08-04T01:24:16.078" v="16" actId="20577"/>
        <pc:sldMkLst>
          <pc:docMk/>
          <pc:sldMk cId="2393564989" sldId="297"/>
        </pc:sldMkLst>
        <pc:spChg chg="mod">
          <ac:chgData name="Glenn Hokin" userId="10542d72-df74-4514-a3a7-7f02bc47e1bc" providerId="ADAL" clId="{734ACC7B-FC11-49FB-8591-DB0A0250B036}" dt="2025-08-04T01:24:16.078" v="16" actId="20577"/>
          <ac:spMkLst>
            <pc:docMk/>
            <pc:sldMk cId="2393564989" sldId="297"/>
            <ac:spMk id="5" creationId="{FBAE8A02-5F42-70F1-7190-A3A5226D5D9B}"/>
          </ac:spMkLst>
        </pc:spChg>
      </pc:sldChg>
      <pc:sldChg chg="modNotesTx">
        <pc:chgData name="Glenn Hokin" userId="10542d72-df74-4514-a3a7-7f02bc47e1bc" providerId="ADAL" clId="{734ACC7B-FC11-49FB-8591-DB0A0250B036}" dt="2025-08-03T23:01:50.078" v="10" actId="20577"/>
        <pc:sldMkLst>
          <pc:docMk/>
          <pc:sldMk cId="2070572380" sldId="3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CC3ACC-4833-4F0E-A024-C86865F4FE5A}" type="datetimeFigureOut">
              <a:t>8/4/2025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471EF-CBB5-462F-A7AD-C8142A51E2B8}" type="slidenum">
              <a:t>‹#›</a:t>
            </a:fld>
            <a:endParaRPr lang="en-US"/>
          </a:p>
        </p:txBody>
      </p:sp>
    </p:spTree>
    <p:extLst>
      <p:ext uri="{BB962C8B-B14F-4D97-AF65-F5344CB8AC3E}">
        <p14:creationId xmlns:p14="http://schemas.microsoft.com/office/powerpoint/2010/main" val="3226590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Prompt students to share some ways that they can be respectful in this learning environment. Responses will be specific to  different learning environments, but some could include: </a:t>
            </a:r>
          </a:p>
          <a:p>
            <a:endParaRPr lang="en-US" dirty="0">
              <a:cs typeface="Calibri"/>
            </a:endParaRPr>
          </a:p>
          <a:p>
            <a:pPr marL="171450" indent="-171450">
              <a:buFont typeface="Arial"/>
              <a:buChar char="•"/>
            </a:pPr>
            <a:r>
              <a:rPr lang="en-US" dirty="0">
                <a:cs typeface="Calibri"/>
              </a:rPr>
              <a:t>Taking turns</a:t>
            </a:r>
          </a:p>
          <a:p>
            <a:pPr marL="171450" indent="-171450">
              <a:buFont typeface="Arial"/>
              <a:buChar char="•"/>
            </a:pPr>
            <a:r>
              <a:rPr lang="en-US">
                <a:cs typeface="Calibri"/>
              </a:rPr>
              <a:t>Listening to one another</a:t>
            </a:r>
          </a:p>
          <a:p>
            <a:pPr marL="171450" indent="-171450">
              <a:buFont typeface="Arial"/>
              <a:buChar char="•"/>
            </a:pPr>
            <a:r>
              <a:rPr lang="en-US" dirty="0">
                <a:cs typeface="Calibri"/>
              </a:rPr>
              <a:t>Not raising voices</a:t>
            </a:r>
          </a:p>
          <a:p>
            <a:pPr marL="171450" indent="-171450">
              <a:buFont typeface="Arial"/>
              <a:buChar char="•"/>
            </a:pPr>
            <a:r>
              <a:rPr lang="en-US">
                <a:cs typeface="Calibri"/>
              </a:rPr>
              <a:t>Reading body signs </a:t>
            </a:r>
          </a:p>
          <a:p>
            <a:pPr marL="171450" indent="-171450">
              <a:buFont typeface="Arial"/>
              <a:buChar char="•"/>
            </a:pPr>
            <a:r>
              <a:rPr lang="en-US" dirty="0">
                <a:cs typeface="Calibri"/>
              </a:rPr>
              <a:t>If you think a term or word will be hurtful, don't use it</a:t>
            </a:r>
          </a:p>
        </p:txBody>
      </p:sp>
      <p:sp>
        <p:nvSpPr>
          <p:cNvPr id="4" name="Slide Number Placeholder 3"/>
          <p:cNvSpPr>
            <a:spLocks noGrp="1"/>
          </p:cNvSpPr>
          <p:nvPr>
            <p:ph type="sldNum" sz="quarter" idx="5"/>
          </p:nvPr>
        </p:nvSpPr>
        <p:spPr/>
        <p:txBody>
          <a:bodyPr/>
          <a:lstStyle/>
          <a:p>
            <a:fld id="{BD9490D8-5BA9-4B26-86CA-C8076D433448}" type="slidenum">
              <a:rPr lang="en-US"/>
              <a:t>3</a:t>
            </a:fld>
            <a:endParaRPr lang="en-US"/>
          </a:p>
        </p:txBody>
      </p:sp>
    </p:spTree>
    <p:extLst>
      <p:ext uri="{BB962C8B-B14F-4D97-AF65-F5344CB8AC3E}">
        <p14:creationId xmlns:p14="http://schemas.microsoft.com/office/powerpoint/2010/main" val="3357442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Gauge student understanding of topic at the start of the lesson by asking some broad questions. Remind students to be</a:t>
            </a:r>
            <a:r>
              <a:rPr lang="en-US" b="1" dirty="0"/>
              <a:t> respectful </a:t>
            </a:r>
            <a:r>
              <a:rPr lang="en-US" dirty="0"/>
              <a:t>and </a:t>
            </a:r>
            <a:r>
              <a:rPr lang="en-US" b="1" dirty="0"/>
              <a:t>steer responses away from personal experiences or</a:t>
            </a:r>
            <a:r>
              <a:rPr lang="en-US" dirty="0"/>
              <a:t> </a:t>
            </a:r>
            <a:r>
              <a:rPr lang="en-US" b="1" dirty="0"/>
              <a:t>individual people</a:t>
            </a:r>
            <a:r>
              <a:rPr lang="en-US" dirty="0"/>
              <a:t>. </a:t>
            </a:r>
            <a:endParaRPr lang="en-US"/>
          </a:p>
          <a:p>
            <a:endParaRPr lang="en-US" dirty="0"/>
          </a:p>
          <a:p>
            <a:r>
              <a:rPr lang="en-US" dirty="0"/>
              <a:t>Discussion questions:</a:t>
            </a:r>
            <a:endParaRPr lang="en-US" dirty="0">
              <a:cs typeface="Calibri" panose="020F0502020204030204"/>
            </a:endParaRPr>
          </a:p>
          <a:p>
            <a:pPr marL="342900" lvl="1" indent="-342900">
              <a:buChar char="•"/>
            </a:pPr>
            <a:r>
              <a:rPr lang="en-US"/>
              <a:t>Who experiences racism? </a:t>
            </a:r>
          </a:p>
          <a:p>
            <a:pPr marL="342900" lvl="1" indent="-342900">
              <a:buChar char="•"/>
            </a:pPr>
            <a:r>
              <a:rPr lang="en-US" dirty="0"/>
              <a:t>Where does racism happen?  </a:t>
            </a:r>
            <a:endParaRPr lang="en-US" dirty="0">
              <a:cs typeface="Calibri"/>
            </a:endParaRPr>
          </a:p>
          <a:p>
            <a:pPr marL="342900" lvl="1" indent="-342900">
              <a:buChar char="•"/>
            </a:pPr>
            <a:r>
              <a:rPr lang="en-US" dirty="0"/>
              <a:t>Does racism only happen online, or can it happen at school too?</a:t>
            </a:r>
            <a:endParaRPr lang="en-US" dirty="0">
              <a:cs typeface="Calibri"/>
            </a:endParaRPr>
          </a:p>
          <a:p>
            <a:pPr marL="342900" lvl="1" indent="-342900">
              <a:buChar char="•"/>
            </a:pPr>
            <a:r>
              <a:rPr lang="en-US" dirty="0"/>
              <a:t>Why is racism a problem?</a:t>
            </a:r>
            <a:endParaRPr lang="en-US" dirty="0">
              <a:cs typeface="Calibri"/>
            </a:endParaRPr>
          </a:p>
          <a:p>
            <a:pPr marL="342900" lvl="1" indent="-342900">
              <a:buChar char="•"/>
            </a:pPr>
            <a:r>
              <a:rPr lang="en-US"/>
              <a:t>Have you heard of the term ‘bystander’?</a:t>
            </a:r>
          </a:p>
          <a:p>
            <a:pPr marL="342900" lvl="1" indent="-342900">
              <a:buChar char="•"/>
            </a:pPr>
            <a:r>
              <a:rPr lang="en-US" dirty="0"/>
              <a:t>What could you do if you see racism happing at school/at the shops/online?</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021471EF-CBB5-462F-A7AD-C8142A51E2B8}" type="slidenum">
              <a:t>4</a:t>
            </a:fld>
            <a:endParaRPr lang="en-US"/>
          </a:p>
        </p:txBody>
      </p:sp>
    </p:spTree>
    <p:extLst>
      <p:ext uri="{BB962C8B-B14F-4D97-AF65-F5344CB8AC3E}">
        <p14:creationId xmlns:p14="http://schemas.microsoft.com/office/powerpoint/2010/main" val="4273181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To open the lesson, play the first 2minutes of audio/video of the song “I Can’t Breathe” by Australian Aboriginal musician Dobby. After accessing the song, prompt students to share points about what they know and make connections between their own knowledge and the topics Dobby is rapping about. Copy into KNOW section of worksheet. </a:t>
            </a:r>
            <a:endParaRPr lang="en-US" dirty="0"/>
          </a:p>
          <a:p>
            <a:r>
              <a:rPr lang="en-AU" dirty="0"/>
              <a:t>Now move to What students are curious about and do the same for the WANT TO KNOW section of the worksheet. </a:t>
            </a:r>
            <a:endParaRPr lang="en-US" dirty="0"/>
          </a:p>
          <a:p>
            <a:r>
              <a:rPr lang="en-AU" i="1" dirty="0"/>
              <a:t>See Lesson Plan for possible responses.</a:t>
            </a:r>
          </a:p>
          <a:p>
            <a:endParaRPr lang="en-AU" i="1" dirty="0">
              <a:cs typeface="Calibri"/>
            </a:endParaRPr>
          </a:p>
          <a:p>
            <a:r>
              <a:rPr lang="en-AU" dirty="0"/>
              <a:t>NOTE: The final column of the KWL chart will be filled in at the conclusion of the lesson. </a:t>
            </a:r>
          </a:p>
        </p:txBody>
      </p:sp>
      <p:sp>
        <p:nvSpPr>
          <p:cNvPr id="4" name="Slide Number Placeholder 3"/>
          <p:cNvSpPr>
            <a:spLocks noGrp="1"/>
          </p:cNvSpPr>
          <p:nvPr>
            <p:ph type="sldNum" sz="quarter" idx="5"/>
          </p:nvPr>
        </p:nvSpPr>
        <p:spPr/>
        <p:txBody>
          <a:bodyPr/>
          <a:lstStyle/>
          <a:p>
            <a:fld id="{021471EF-CBB5-462F-A7AD-C8142A51E2B8}" type="slidenum">
              <a:rPr lang="en-US"/>
              <a:t>7</a:t>
            </a:fld>
            <a:endParaRPr lang="en-US"/>
          </a:p>
        </p:txBody>
      </p:sp>
    </p:spTree>
    <p:extLst>
      <p:ext uri="{BB962C8B-B14F-4D97-AF65-F5344CB8AC3E}">
        <p14:creationId xmlns:p14="http://schemas.microsoft.com/office/powerpoint/2010/main" val="4277007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Divide the class into 3 groups and share relevant news articles on David Dungay, George Floyd and the BLM movement. Students can work collaboratively in their group to highlight relevant information for their summary. </a:t>
            </a:r>
            <a:endParaRPr lang="en-US" dirty="0"/>
          </a:p>
          <a:p>
            <a:endParaRPr lang="en-AU" dirty="0"/>
          </a:p>
          <a:p>
            <a:r>
              <a:rPr lang="en-AU" dirty="0"/>
              <a:t>Students then summarise the key points from their news article on the </a:t>
            </a:r>
            <a:r>
              <a:rPr lang="en-AU" i="1" dirty="0"/>
              <a:t>News Article Summary Template.</a:t>
            </a:r>
            <a:endParaRPr lang="en-US" dirty="0"/>
          </a:p>
          <a:p>
            <a:endParaRPr lang="en-AU" i="1" dirty="0"/>
          </a:p>
          <a:p>
            <a:r>
              <a:rPr lang="en-AU" dirty="0"/>
              <a:t>Bring class together and have students share their summary with the class, ensuring all students gain an understanding of each topic.  </a:t>
            </a:r>
            <a:endParaRPr lang="en-US" dirty="0"/>
          </a:p>
          <a:p>
            <a:endParaRPr lang="en-AU" dirty="0"/>
          </a:p>
          <a:p>
            <a:r>
              <a:rPr lang="en-AU" b="1" dirty="0"/>
              <a:t>Discussion. </a:t>
            </a:r>
            <a:r>
              <a:rPr lang="en-AU" dirty="0"/>
              <a:t>Teacher led discussion prompting students to consider the following:</a:t>
            </a:r>
            <a:endParaRPr lang="en-US" dirty="0"/>
          </a:p>
          <a:p>
            <a:pPr marL="285750" indent="-285750">
              <a:buFont typeface="Symbol"/>
              <a:buChar char="•"/>
            </a:pPr>
            <a:r>
              <a:rPr lang="en-AU" i="1" dirty="0"/>
              <a:t>When did these events happen?</a:t>
            </a:r>
            <a:endParaRPr lang="en-US" dirty="0"/>
          </a:p>
          <a:p>
            <a:pPr marL="285750" indent="-285750">
              <a:buFont typeface="Symbol"/>
              <a:buChar char="•"/>
            </a:pPr>
            <a:r>
              <a:rPr lang="en-AU" i="1" dirty="0"/>
              <a:t>Can you think of any similarities between the experiences of David Dungay and George Floyd?</a:t>
            </a:r>
            <a:endParaRPr lang="en-US" dirty="0"/>
          </a:p>
          <a:p>
            <a:pPr marL="285750" indent="-285750">
              <a:buFont typeface="Symbol"/>
              <a:buChar char="•"/>
            </a:pPr>
            <a:r>
              <a:rPr lang="en-AU" i="1" dirty="0"/>
              <a:t>What about differences? </a:t>
            </a:r>
            <a:endParaRPr lang="en-US" dirty="0"/>
          </a:p>
          <a:p>
            <a:pPr marL="285750" indent="-285750">
              <a:buFont typeface="Symbol"/>
              <a:buChar char="•"/>
            </a:pPr>
            <a:r>
              <a:rPr lang="en-AU" i="1" dirty="0"/>
              <a:t>Who is affected by these events?</a:t>
            </a:r>
            <a:endParaRPr lang="en-US" dirty="0"/>
          </a:p>
          <a:p>
            <a:pPr marL="285750" indent="-285750">
              <a:buFont typeface="Symbol"/>
              <a:buChar char="•"/>
            </a:pPr>
            <a:r>
              <a:rPr lang="en-AU" i="1" dirty="0"/>
              <a:t>How would you feel if this was happening in your community?</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021471EF-CBB5-462F-A7AD-C8142A51E2B8}" type="slidenum">
              <a:rPr lang="en-US"/>
              <a:t>9</a:t>
            </a:fld>
            <a:endParaRPr lang="en-US"/>
          </a:p>
        </p:txBody>
      </p:sp>
    </p:spTree>
    <p:extLst>
      <p:ext uri="{BB962C8B-B14F-4D97-AF65-F5344CB8AC3E}">
        <p14:creationId xmlns:p14="http://schemas.microsoft.com/office/powerpoint/2010/main" val="1526602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activity, ask students to come to the board and select - by pointing or circling with a whiteboard marker- words that describe the impact of music.  Select students to justify their answers. </a:t>
            </a:r>
          </a:p>
          <a:p>
            <a:endParaRPr lang="en-US" dirty="0">
              <a:cs typeface="Calibri"/>
            </a:endParaRPr>
          </a:p>
        </p:txBody>
      </p:sp>
      <p:sp>
        <p:nvSpPr>
          <p:cNvPr id="4" name="Slide Number Placeholder 3"/>
          <p:cNvSpPr>
            <a:spLocks noGrp="1"/>
          </p:cNvSpPr>
          <p:nvPr>
            <p:ph type="sldNum" sz="quarter" idx="5"/>
          </p:nvPr>
        </p:nvSpPr>
        <p:spPr/>
        <p:txBody>
          <a:bodyPr/>
          <a:lstStyle/>
          <a:p>
            <a:fld id="{021471EF-CBB5-462F-A7AD-C8142A51E2B8}" type="slidenum">
              <a:rPr lang="en-US"/>
              <a:t>11</a:t>
            </a:fld>
            <a:endParaRPr lang="en-US"/>
          </a:p>
        </p:txBody>
      </p:sp>
    </p:spTree>
    <p:extLst>
      <p:ext uri="{BB962C8B-B14F-4D97-AF65-F5344CB8AC3E}">
        <p14:creationId xmlns:p14="http://schemas.microsoft.com/office/powerpoint/2010/main" val="3519702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Distribute blank feelings and emotions cards and pencils to students and ask them to record their response to the song. Play the audio and prompt students to draw a face to show the emotions they feel while listening to the song, they can identify emotions in the adjacent box (e.g. sad, worried, angry, frustrated, anxious, empowered).</a:t>
            </a:r>
            <a:endParaRPr lang="en-US" dirty="0"/>
          </a:p>
        </p:txBody>
      </p:sp>
      <p:sp>
        <p:nvSpPr>
          <p:cNvPr id="4" name="Slide Number Placeholder 3"/>
          <p:cNvSpPr>
            <a:spLocks noGrp="1"/>
          </p:cNvSpPr>
          <p:nvPr>
            <p:ph type="sldNum" sz="quarter" idx="5"/>
          </p:nvPr>
        </p:nvSpPr>
        <p:spPr/>
        <p:txBody>
          <a:bodyPr/>
          <a:lstStyle/>
          <a:p>
            <a:fld id="{021471EF-CBB5-462F-A7AD-C8142A51E2B8}" type="slidenum">
              <a:rPr lang="en-US"/>
              <a:t>12</a:t>
            </a:fld>
            <a:endParaRPr lang="en-US"/>
          </a:p>
        </p:txBody>
      </p:sp>
    </p:spTree>
    <p:extLst>
      <p:ext uri="{BB962C8B-B14F-4D97-AF65-F5344CB8AC3E}">
        <p14:creationId xmlns:p14="http://schemas.microsoft.com/office/powerpoint/2010/main" val="979928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1471EF-CBB5-462F-A7AD-C8142A51E2B8}" type="slidenum">
              <a:rPr lang="en-US"/>
              <a:t>23</a:t>
            </a:fld>
            <a:endParaRPr lang="en-US"/>
          </a:p>
        </p:txBody>
      </p:sp>
    </p:spTree>
    <p:extLst>
      <p:ext uri="{BB962C8B-B14F-4D97-AF65-F5344CB8AC3E}">
        <p14:creationId xmlns:p14="http://schemas.microsoft.com/office/powerpoint/2010/main" val="2377383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Return </a:t>
            </a:r>
            <a:r>
              <a:rPr lang="en-AU"/>
              <a:t>to the KWL </a:t>
            </a:r>
            <a:r>
              <a:rPr lang="en-AU" dirty="0"/>
              <a:t>Chart and prompt class to reflect on learning and share some points they have learned in this lesson. Record in LEARNED column on chart. </a:t>
            </a:r>
          </a:p>
        </p:txBody>
      </p:sp>
      <p:sp>
        <p:nvSpPr>
          <p:cNvPr id="4" name="Slide Number Placeholder 3"/>
          <p:cNvSpPr>
            <a:spLocks noGrp="1"/>
          </p:cNvSpPr>
          <p:nvPr>
            <p:ph type="sldNum" sz="quarter" idx="5"/>
          </p:nvPr>
        </p:nvSpPr>
        <p:spPr/>
        <p:txBody>
          <a:bodyPr/>
          <a:lstStyle/>
          <a:p>
            <a:fld id="{021471EF-CBB5-462F-A7AD-C8142A51E2B8}" type="slidenum">
              <a:rPr lang="en-US"/>
              <a:t>24</a:t>
            </a:fld>
            <a:endParaRPr lang="en-US"/>
          </a:p>
        </p:txBody>
      </p:sp>
    </p:spTree>
    <p:extLst>
      <p:ext uri="{BB962C8B-B14F-4D97-AF65-F5344CB8AC3E}">
        <p14:creationId xmlns:p14="http://schemas.microsoft.com/office/powerpoint/2010/main" val="537837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4909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5149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7901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409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8106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201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6603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4603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85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953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8/4/2025</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696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200" cap="none" spc="100" baseline="0">
                <a:solidFill>
                  <a:schemeClr val="tx1">
                    <a:tint val="75000"/>
                  </a:schemeClr>
                </a:solidFill>
                <a:latin typeface="+mn-lt"/>
              </a:defRPr>
            </a:lvl1pPr>
          </a:lstStyle>
          <a:p>
            <a:fld id="{82EDB8D0-98ED-4B86-9D5F-E61ADC70144D}" type="datetimeFigureOut">
              <a:rPr lang="en-US" smtClean="0"/>
              <a:pPr/>
              <a:t>8/4/2025</a:t>
            </a:fld>
            <a:endParaRPr lang="en-US"/>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200" cap="none" spc="10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200" cap="none" spc="10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147849328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49" r:id="rId5"/>
    <p:sldLayoutId id="2147483754" r:id="rId6"/>
    <p:sldLayoutId id="2147483750" r:id="rId7"/>
    <p:sldLayoutId id="2147483751" r:id="rId8"/>
    <p:sldLayoutId id="2147483752" r:id="rId9"/>
    <p:sldLayoutId id="2147483753" r:id="rId10"/>
    <p:sldLayoutId id="2147483755" r:id="rId11"/>
  </p:sldLayoutIdLst>
  <p:txStyles>
    <p:titleStyle>
      <a:lvl1pPr algn="l" defTabSz="914400" rtl="0" eaLnBrk="1" latinLnBrk="0" hangingPunct="1">
        <a:lnSpc>
          <a:spcPct val="90000"/>
        </a:lnSpc>
        <a:spcBef>
          <a:spcPct val="0"/>
        </a:spcBef>
        <a:buNone/>
        <a:defRPr sz="4000" kern="1200" spc="15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spc="14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spc="14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14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aB9xhr_wR0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aB9xhr_wR0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AB83C82-30AD-4DF2-A9AD-CE1547FDE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EDFB155-04BA-EF97-B464-06C22DD5A185}"/>
              </a:ext>
            </a:extLst>
          </p:cNvPr>
          <p:cNvSpPr>
            <a:spLocks noGrp="1"/>
          </p:cNvSpPr>
          <p:nvPr>
            <p:ph type="ctrTitle"/>
          </p:nvPr>
        </p:nvSpPr>
        <p:spPr>
          <a:xfrm>
            <a:off x="3315031" y="1380754"/>
            <a:ext cx="5561938" cy="2513516"/>
          </a:xfrm>
        </p:spPr>
        <p:txBody>
          <a:bodyPr>
            <a:normAutofit/>
          </a:bodyPr>
          <a:lstStyle/>
          <a:p>
            <a:r>
              <a:rPr lang="en-US" dirty="0">
                <a:solidFill>
                  <a:srgbClr val="FFFFFF"/>
                </a:solidFill>
                <a:ea typeface="Yu Gothic Medium"/>
                <a:cs typeface="Aharoni"/>
              </a:rPr>
              <a:t>Close Study of a Song</a:t>
            </a:r>
          </a:p>
        </p:txBody>
      </p:sp>
      <p:sp>
        <p:nvSpPr>
          <p:cNvPr id="3" name="Subtitle 2">
            <a:extLst>
              <a:ext uri="{FF2B5EF4-FFF2-40B4-BE49-F238E27FC236}">
                <a16:creationId xmlns:a16="http://schemas.microsoft.com/office/drawing/2014/main" id="{556A0B7B-57C9-4841-9D8B-8DCFC040D818}"/>
              </a:ext>
            </a:extLst>
          </p:cNvPr>
          <p:cNvSpPr>
            <a:spLocks noGrp="1"/>
          </p:cNvSpPr>
          <p:nvPr>
            <p:ph type="subTitle" idx="1"/>
          </p:nvPr>
        </p:nvSpPr>
        <p:spPr>
          <a:xfrm>
            <a:off x="3315031" y="4076802"/>
            <a:ext cx="5561938" cy="1534587"/>
          </a:xfrm>
        </p:spPr>
        <p:txBody>
          <a:bodyPr lIns="109728" tIns="109728" rIns="109728" bIns="91440" anchor="t">
            <a:normAutofit/>
          </a:bodyPr>
          <a:lstStyle/>
          <a:p>
            <a:r>
              <a:rPr lang="en-US" dirty="0">
                <a:solidFill>
                  <a:srgbClr val="FFFFFF"/>
                </a:solidFill>
              </a:rPr>
              <a:t>Stage 4-5 LS</a:t>
            </a:r>
          </a:p>
        </p:txBody>
      </p:sp>
      <p:sp>
        <p:nvSpPr>
          <p:cNvPr id="50" name="Arc 4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611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03</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Music Word Mat</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623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61BD82-B1F4-0C92-4601-957A9671C5E9}"/>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dirty="0">
                <a:cs typeface="Aharoni"/>
              </a:rPr>
              <a:t>Music has the power to ...</a:t>
            </a:r>
            <a:endParaRPr lang="en-US" sz="6000" kern="1200" dirty="0">
              <a:solidFill>
                <a:schemeClr val="tx1"/>
              </a:solidFill>
              <a:latin typeface="+mj-lt"/>
              <a:ea typeface="+mj-ea"/>
              <a:cs typeface="+mj-cs"/>
            </a:endParaRPr>
          </a:p>
        </p:txBody>
      </p:sp>
      <p:sp>
        <p:nvSpPr>
          <p:cNvPr id="20" name="Arc 19">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2">
                <a:lumMod val="75000"/>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Oval 21">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386DCAF-D573-96DD-C2CC-189130AFA07A}"/>
              </a:ext>
            </a:extLst>
          </p:cNvPr>
          <p:cNvSpPr txBox="1"/>
          <p:nvPr/>
        </p:nvSpPr>
        <p:spPr>
          <a:xfrm>
            <a:off x="1341059" y="261852"/>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Bring Joy</a:t>
            </a:r>
          </a:p>
        </p:txBody>
      </p:sp>
      <p:sp>
        <p:nvSpPr>
          <p:cNvPr id="11" name="TextBox 10">
            <a:extLst>
              <a:ext uri="{FF2B5EF4-FFF2-40B4-BE49-F238E27FC236}">
                <a16:creationId xmlns:a16="http://schemas.microsoft.com/office/drawing/2014/main" id="{85CDE1F3-B026-59CC-7F01-D071C7A0E9E0}"/>
              </a:ext>
            </a:extLst>
          </p:cNvPr>
          <p:cNvSpPr txBox="1"/>
          <p:nvPr/>
        </p:nvSpPr>
        <p:spPr>
          <a:xfrm>
            <a:off x="187476" y="1187656"/>
            <a:ext cx="1997829" cy="1055608"/>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Share feelings</a:t>
            </a:r>
          </a:p>
        </p:txBody>
      </p:sp>
      <p:sp>
        <p:nvSpPr>
          <p:cNvPr id="15" name="TextBox 14">
            <a:extLst>
              <a:ext uri="{FF2B5EF4-FFF2-40B4-BE49-F238E27FC236}">
                <a16:creationId xmlns:a16="http://schemas.microsoft.com/office/drawing/2014/main" id="{C7A84E6E-A2D4-50D0-D0A3-65A1D955E3E6}"/>
              </a:ext>
            </a:extLst>
          </p:cNvPr>
          <p:cNvSpPr txBox="1"/>
          <p:nvPr/>
        </p:nvSpPr>
        <p:spPr>
          <a:xfrm>
            <a:off x="187474" y="2997405"/>
            <a:ext cx="1997829" cy="1055608"/>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Bring comfort</a:t>
            </a:r>
          </a:p>
        </p:txBody>
      </p:sp>
      <p:sp>
        <p:nvSpPr>
          <p:cNvPr id="19" name="TextBox 18">
            <a:extLst>
              <a:ext uri="{FF2B5EF4-FFF2-40B4-BE49-F238E27FC236}">
                <a16:creationId xmlns:a16="http://schemas.microsoft.com/office/drawing/2014/main" id="{1D44A0D7-92C4-D13C-A586-D0062E18A52F}"/>
              </a:ext>
            </a:extLst>
          </p:cNvPr>
          <p:cNvSpPr txBox="1"/>
          <p:nvPr/>
        </p:nvSpPr>
        <p:spPr>
          <a:xfrm>
            <a:off x="1817308" y="5998018"/>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Entertain</a:t>
            </a:r>
          </a:p>
        </p:txBody>
      </p:sp>
      <p:sp>
        <p:nvSpPr>
          <p:cNvPr id="23" name="TextBox 22">
            <a:extLst>
              <a:ext uri="{FF2B5EF4-FFF2-40B4-BE49-F238E27FC236}">
                <a16:creationId xmlns:a16="http://schemas.microsoft.com/office/drawing/2014/main" id="{AD724391-0DFF-39D1-8B41-61A69973D3D2}"/>
              </a:ext>
            </a:extLst>
          </p:cNvPr>
          <p:cNvSpPr txBox="1"/>
          <p:nvPr/>
        </p:nvSpPr>
        <p:spPr>
          <a:xfrm>
            <a:off x="346226" y="4733309"/>
            <a:ext cx="2294162"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Motivate</a:t>
            </a:r>
          </a:p>
        </p:txBody>
      </p:sp>
      <p:sp>
        <p:nvSpPr>
          <p:cNvPr id="25" name="TextBox 24">
            <a:extLst>
              <a:ext uri="{FF2B5EF4-FFF2-40B4-BE49-F238E27FC236}">
                <a16:creationId xmlns:a16="http://schemas.microsoft.com/office/drawing/2014/main" id="{90B6F983-B1AC-87F3-87AC-13DFE1E677BC}"/>
              </a:ext>
            </a:extLst>
          </p:cNvPr>
          <p:cNvSpPr txBox="1"/>
          <p:nvPr/>
        </p:nvSpPr>
        <p:spPr>
          <a:xfrm>
            <a:off x="9035144" y="5998020"/>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Empower</a:t>
            </a:r>
          </a:p>
        </p:txBody>
      </p:sp>
      <p:sp>
        <p:nvSpPr>
          <p:cNvPr id="27" name="TextBox 26">
            <a:extLst>
              <a:ext uri="{FF2B5EF4-FFF2-40B4-BE49-F238E27FC236}">
                <a16:creationId xmlns:a16="http://schemas.microsoft.com/office/drawing/2014/main" id="{F09AFC16-3C22-81B8-72F0-2A2AEB0327BF}"/>
              </a:ext>
            </a:extLst>
          </p:cNvPr>
          <p:cNvSpPr txBox="1"/>
          <p:nvPr/>
        </p:nvSpPr>
        <p:spPr>
          <a:xfrm>
            <a:off x="9574893" y="3119116"/>
            <a:ext cx="2209495" cy="1055608"/>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Help us speak up</a:t>
            </a:r>
          </a:p>
        </p:txBody>
      </p:sp>
      <p:sp>
        <p:nvSpPr>
          <p:cNvPr id="29" name="TextBox 28">
            <a:extLst>
              <a:ext uri="{FF2B5EF4-FFF2-40B4-BE49-F238E27FC236}">
                <a16:creationId xmlns:a16="http://schemas.microsoft.com/office/drawing/2014/main" id="{E9AAFBE5-715C-A040-5A1A-C3153F623FEA}"/>
              </a:ext>
            </a:extLst>
          </p:cNvPr>
          <p:cNvSpPr txBox="1"/>
          <p:nvPr/>
        </p:nvSpPr>
        <p:spPr>
          <a:xfrm>
            <a:off x="8580059" y="261852"/>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Unite</a:t>
            </a:r>
          </a:p>
        </p:txBody>
      </p:sp>
      <p:sp>
        <p:nvSpPr>
          <p:cNvPr id="31" name="TextBox 30">
            <a:extLst>
              <a:ext uri="{FF2B5EF4-FFF2-40B4-BE49-F238E27FC236}">
                <a16:creationId xmlns:a16="http://schemas.microsoft.com/office/drawing/2014/main" id="{4A0AADCE-7AAB-4B26-1767-2DB018FDAFA1}"/>
              </a:ext>
            </a:extLst>
          </p:cNvPr>
          <p:cNvSpPr txBox="1"/>
          <p:nvPr/>
        </p:nvSpPr>
        <p:spPr>
          <a:xfrm>
            <a:off x="10029975" y="1087351"/>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Teach</a:t>
            </a:r>
          </a:p>
        </p:txBody>
      </p:sp>
      <p:sp>
        <p:nvSpPr>
          <p:cNvPr id="33" name="TextBox 32">
            <a:extLst>
              <a:ext uri="{FF2B5EF4-FFF2-40B4-BE49-F238E27FC236}">
                <a16:creationId xmlns:a16="http://schemas.microsoft.com/office/drawing/2014/main" id="{5557A479-7971-C740-1BD7-441CCE0E0C6C}"/>
              </a:ext>
            </a:extLst>
          </p:cNvPr>
          <p:cNvSpPr txBox="1"/>
          <p:nvPr/>
        </p:nvSpPr>
        <p:spPr>
          <a:xfrm>
            <a:off x="9574892" y="2113935"/>
            <a:ext cx="1997829"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Inspire</a:t>
            </a:r>
          </a:p>
        </p:txBody>
      </p:sp>
      <p:sp>
        <p:nvSpPr>
          <p:cNvPr id="35" name="TextBox 34">
            <a:extLst>
              <a:ext uri="{FF2B5EF4-FFF2-40B4-BE49-F238E27FC236}">
                <a16:creationId xmlns:a16="http://schemas.microsoft.com/office/drawing/2014/main" id="{E4473370-C870-777D-362C-B49532CB1B06}"/>
              </a:ext>
            </a:extLst>
          </p:cNvPr>
          <p:cNvSpPr txBox="1"/>
          <p:nvPr/>
        </p:nvSpPr>
        <p:spPr>
          <a:xfrm>
            <a:off x="9289142" y="4833851"/>
            <a:ext cx="2738662" cy="578882"/>
          </a:xfrm>
          <a:prstGeom prst="roundRect">
            <a:avLst/>
          </a:prstGeom>
          <a:solidFill>
            <a:schemeClr val="accent4">
              <a:lumMod val="60000"/>
              <a:lumOff val="40000"/>
            </a:schemeClr>
          </a:solidFill>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dirty="0">
                <a:latin typeface="Aharoni"/>
                <a:cs typeface="Calibri"/>
              </a:rPr>
              <a:t>Make change</a:t>
            </a:r>
          </a:p>
        </p:txBody>
      </p:sp>
    </p:spTree>
    <p:extLst>
      <p:ext uri="{BB962C8B-B14F-4D97-AF65-F5344CB8AC3E}">
        <p14:creationId xmlns:p14="http://schemas.microsoft.com/office/powerpoint/2010/main" val="145014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04</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6458171" cy="3861540"/>
          </a:xfrm>
        </p:spPr>
        <p:txBody>
          <a:bodyPr lIns="109728" tIns="109728" rIns="109728" bIns="91440" anchor="t">
            <a:normAutofit/>
          </a:bodyPr>
          <a:lstStyle/>
          <a:p>
            <a:pPr marL="0" indent="0" algn="ctr">
              <a:buNone/>
            </a:pPr>
            <a:r>
              <a:rPr lang="en-US" i="1" dirty="0"/>
              <a:t>My Response to "I Can't Breathe"</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1783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5BC85-428B-6173-2AED-672CB9D3757F}"/>
              </a:ext>
            </a:extLst>
          </p:cNvPr>
          <p:cNvSpPr>
            <a:spLocks noGrp="1"/>
          </p:cNvSpPr>
          <p:nvPr>
            <p:ph type="title"/>
          </p:nvPr>
        </p:nvSpPr>
        <p:spPr/>
        <p:txBody>
          <a:bodyPr/>
          <a:lstStyle/>
          <a:p>
            <a:r>
              <a:rPr lang="en-US" dirty="0">
                <a:cs typeface="Aharoni"/>
              </a:rPr>
              <a:t>Who are Dobby and </a:t>
            </a:r>
            <a:r>
              <a:rPr lang="en-US" dirty="0" err="1">
                <a:cs typeface="Aharoni"/>
              </a:rPr>
              <a:t>Barkaa</a:t>
            </a:r>
            <a:r>
              <a:rPr lang="en-US" dirty="0">
                <a:cs typeface="Aharoni"/>
              </a:rPr>
              <a:t>?</a:t>
            </a:r>
            <a:endParaRPr lang="en-US" dirty="0"/>
          </a:p>
        </p:txBody>
      </p:sp>
      <p:sp>
        <p:nvSpPr>
          <p:cNvPr id="3" name="Content Placeholder 2">
            <a:extLst>
              <a:ext uri="{FF2B5EF4-FFF2-40B4-BE49-F238E27FC236}">
                <a16:creationId xmlns:a16="http://schemas.microsoft.com/office/drawing/2014/main" id="{92E2456D-A33D-952D-8376-3A32854AE76E}"/>
              </a:ext>
            </a:extLst>
          </p:cNvPr>
          <p:cNvSpPr>
            <a:spLocks noGrp="1"/>
          </p:cNvSpPr>
          <p:nvPr>
            <p:ph idx="1"/>
          </p:nvPr>
        </p:nvSpPr>
        <p:spPr>
          <a:xfrm>
            <a:off x="838200" y="1825625"/>
            <a:ext cx="4851400" cy="4532842"/>
          </a:xfrm>
        </p:spPr>
        <p:txBody>
          <a:bodyPr lIns="109728" tIns="109728" rIns="109728" bIns="91440" anchor="t"/>
          <a:lstStyle/>
          <a:p>
            <a:pPr marL="0" indent="0">
              <a:lnSpc>
                <a:spcPct val="150000"/>
              </a:lnSpc>
              <a:buNone/>
            </a:pPr>
            <a:r>
              <a:rPr lang="en-US" sz="2000" dirty="0"/>
              <a:t>Dobby, also known as Ryan Clapham, is a musician and rapper from Wollongong, NSW. His mother was born in the Philippines and his father is a </a:t>
            </a:r>
            <a:r>
              <a:rPr lang="en-US" sz="2000" dirty="0">
                <a:solidFill>
                  <a:srgbClr val="000000"/>
                </a:solidFill>
                <a:ea typeface="+mn-lt"/>
                <a:cs typeface="+mn-lt"/>
              </a:rPr>
              <a:t>Muruwari man from </a:t>
            </a:r>
            <a:r>
              <a:rPr lang="en-US" sz="2000" err="1">
                <a:solidFill>
                  <a:srgbClr val="000000"/>
                </a:solidFill>
                <a:ea typeface="+mn-lt"/>
                <a:cs typeface="+mn-lt"/>
              </a:rPr>
              <a:t>Brewarina</a:t>
            </a:r>
            <a:r>
              <a:rPr lang="en-US" sz="2000" dirty="0">
                <a:solidFill>
                  <a:srgbClr val="000000"/>
                </a:solidFill>
                <a:ea typeface="+mn-lt"/>
                <a:cs typeface="+mn-lt"/>
              </a:rPr>
              <a:t>, NSW.</a:t>
            </a:r>
            <a:endParaRPr lang="en-US" sz="2000" dirty="0">
              <a:solidFill>
                <a:srgbClr val="202122"/>
              </a:solidFill>
            </a:endParaRPr>
          </a:p>
        </p:txBody>
      </p:sp>
      <p:sp>
        <p:nvSpPr>
          <p:cNvPr id="5" name="Content Placeholder 2">
            <a:extLst>
              <a:ext uri="{FF2B5EF4-FFF2-40B4-BE49-F238E27FC236}">
                <a16:creationId xmlns:a16="http://schemas.microsoft.com/office/drawing/2014/main" id="{FBAE8A02-5F42-70F1-7190-A3A5226D5D9B}"/>
              </a:ext>
            </a:extLst>
          </p:cNvPr>
          <p:cNvSpPr txBox="1">
            <a:spLocks/>
          </p:cNvSpPr>
          <p:nvPr/>
        </p:nvSpPr>
        <p:spPr>
          <a:xfrm>
            <a:off x="6311900" y="1685925"/>
            <a:ext cx="5270500" cy="4532842"/>
          </a:xfrm>
          <a:prstGeom prst="rect">
            <a:avLst/>
          </a:prstGeom>
        </p:spPr>
        <p:txBody>
          <a:bodyPr lIns="109728" tIns="109728" rIns="109728" bIns="9144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spc="14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spc="14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spc="14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spc="14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US" sz="2000" dirty="0" err="1">
                <a:solidFill>
                  <a:srgbClr val="000000"/>
                </a:solidFill>
              </a:rPr>
              <a:t>Barkaa</a:t>
            </a:r>
            <a:r>
              <a:rPr lang="en-US" sz="2000" dirty="0">
                <a:solidFill>
                  <a:srgbClr val="000000"/>
                </a:solidFill>
              </a:rPr>
              <a:t>, also known as </a:t>
            </a:r>
            <a:r>
              <a:rPr lang="en-US" sz="2000" dirty="0">
                <a:solidFill>
                  <a:srgbClr val="000000"/>
                </a:solidFill>
                <a:ea typeface="+mn-lt"/>
                <a:cs typeface="+mn-lt"/>
              </a:rPr>
              <a:t>Chloe Quayle, is a </a:t>
            </a:r>
            <a:r>
              <a:rPr lang="en-US" sz="2000" dirty="0" err="1">
                <a:solidFill>
                  <a:srgbClr val="000000"/>
                </a:solidFill>
                <a:ea typeface="+mn-lt"/>
                <a:cs typeface="+mn-lt"/>
              </a:rPr>
              <a:t>Malyangapa</a:t>
            </a:r>
            <a:r>
              <a:rPr lang="en-US" sz="2000" dirty="0">
                <a:solidFill>
                  <a:srgbClr val="000000"/>
                </a:solidFill>
                <a:ea typeface="+mn-lt"/>
                <a:cs typeface="+mn-lt"/>
              </a:rPr>
              <a:t> and </a:t>
            </a:r>
            <a:r>
              <a:rPr lang="en-US" sz="2000" dirty="0" err="1">
                <a:solidFill>
                  <a:srgbClr val="000000"/>
                </a:solidFill>
                <a:ea typeface="+mn-lt"/>
                <a:cs typeface="+mn-lt"/>
              </a:rPr>
              <a:t>Barkindji</a:t>
            </a:r>
            <a:r>
              <a:rPr lang="en-US" sz="2000" dirty="0">
                <a:solidFill>
                  <a:srgbClr val="000000"/>
                </a:solidFill>
                <a:ea typeface="+mn-lt"/>
                <a:cs typeface="+mn-lt"/>
              </a:rPr>
              <a:t> woman who grew up in </a:t>
            </a:r>
            <a:r>
              <a:rPr lang="en-US" sz="2000" dirty="0" err="1">
                <a:solidFill>
                  <a:srgbClr val="000000"/>
                </a:solidFill>
                <a:ea typeface="+mn-lt"/>
                <a:cs typeface="+mn-lt"/>
              </a:rPr>
              <a:t>Merrylands</a:t>
            </a:r>
            <a:r>
              <a:rPr lang="en-US" sz="2000" dirty="0">
                <a:solidFill>
                  <a:srgbClr val="000000"/>
                </a:solidFill>
                <a:ea typeface="+mn-lt"/>
                <a:cs typeface="+mn-lt"/>
              </a:rPr>
              <a:t>, NSW. She has been making music for most of her life. </a:t>
            </a:r>
            <a:r>
              <a:rPr lang="en-US" sz="2000" dirty="0" err="1">
                <a:solidFill>
                  <a:srgbClr val="000000"/>
                </a:solidFill>
                <a:ea typeface="+mn-lt"/>
                <a:cs typeface="+mn-lt"/>
              </a:rPr>
              <a:t>Barkaa</a:t>
            </a:r>
            <a:r>
              <a:rPr lang="en-US" sz="2000" dirty="0">
                <a:solidFill>
                  <a:srgbClr val="000000"/>
                </a:solidFill>
                <a:ea typeface="+mn-lt"/>
                <a:cs typeface="+mn-lt"/>
              </a:rPr>
              <a:t> takes her name from the </a:t>
            </a:r>
            <a:r>
              <a:rPr lang="en-US" sz="2000" dirty="0" err="1">
                <a:solidFill>
                  <a:srgbClr val="000000"/>
                </a:solidFill>
                <a:ea typeface="+mn-lt"/>
                <a:cs typeface="+mn-lt"/>
              </a:rPr>
              <a:t>Barkindji</a:t>
            </a:r>
            <a:r>
              <a:rPr lang="en-US" sz="2000" dirty="0">
                <a:solidFill>
                  <a:srgbClr val="000000"/>
                </a:solidFill>
                <a:ea typeface="+mn-lt"/>
                <a:cs typeface="+mn-lt"/>
              </a:rPr>
              <a:t> word for the Darling River.</a:t>
            </a:r>
          </a:p>
        </p:txBody>
      </p:sp>
    </p:spTree>
    <p:extLst>
      <p:ext uri="{BB962C8B-B14F-4D97-AF65-F5344CB8AC3E}">
        <p14:creationId xmlns:p14="http://schemas.microsoft.com/office/powerpoint/2010/main" val="2393564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A0318-DB6B-22D2-1E49-27D04037799C}"/>
              </a:ext>
            </a:extLst>
          </p:cNvPr>
          <p:cNvSpPr>
            <a:spLocks noGrp="1"/>
          </p:cNvSpPr>
          <p:nvPr>
            <p:ph idx="1"/>
          </p:nvPr>
        </p:nvSpPr>
        <p:spPr>
          <a:xfrm>
            <a:off x="629265" y="2464722"/>
            <a:ext cx="11314469" cy="2274291"/>
          </a:xfrm>
        </p:spPr>
        <p:txBody>
          <a:bodyPr lIns="109728" tIns="109728" rIns="109728" bIns="91440" anchor="t"/>
          <a:lstStyle/>
          <a:p>
            <a:pPr marL="0" indent="0">
              <a:buNone/>
            </a:pPr>
            <a:r>
              <a:rPr lang="en-US" dirty="0"/>
              <a:t>Listen to or view </a:t>
            </a:r>
            <a:r>
              <a:rPr lang="en-US" dirty="0">
                <a:hlinkClick r:id="rId2"/>
              </a:rPr>
              <a:t>"I Can't Breathe"</a:t>
            </a:r>
            <a:r>
              <a:rPr lang="en-US" dirty="0"/>
              <a:t> by Dobby </a:t>
            </a:r>
            <a:r>
              <a:rPr lang="en-US" dirty="0">
                <a:solidFill>
                  <a:srgbClr val="000000"/>
                </a:solidFill>
              </a:rPr>
              <a:t>(Feat. </a:t>
            </a:r>
            <a:r>
              <a:rPr lang="en-US" dirty="0" err="1">
                <a:solidFill>
                  <a:srgbClr val="000000"/>
                </a:solidFill>
              </a:rPr>
              <a:t>Barkka</a:t>
            </a:r>
            <a:r>
              <a:rPr lang="en-US" dirty="0">
                <a:solidFill>
                  <a:srgbClr val="000000"/>
                </a:solidFill>
              </a:rPr>
              <a:t>)</a:t>
            </a:r>
          </a:p>
          <a:p>
            <a:pPr marL="0" indent="0">
              <a:buNone/>
            </a:pPr>
            <a:endParaRPr lang="en-US" dirty="0"/>
          </a:p>
        </p:txBody>
      </p:sp>
    </p:spTree>
    <p:extLst>
      <p:ext uri="{BB962C8B-B14F-4D97-AF65-F5344CB8AC3E}">
        <p14:creationId xmlns:p14="http://schemas.microsoft.com/office/powerpoint/2010/main" val="3627573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05</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Close Study of Lyrics - "I Can't Breathe" by Dobby (Feat. </a:t>
            </a:r>
            <a:r>
              <a:rPr lang="en-US" i="1" dirty="0" err="1"/>
              <a:t>Barkka</a:t>
            </a:r>
            <a:r>
              <a:rPr lang="en-US" i="1" dirty="0"/>
              <a: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5796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What's the main idea?</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a:t>What is the main idea of the song?</a:t>
            </a:r>
            <a:endParaRPr lang="en-US" sz="2400" dirty="0"/>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8981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Making Connections </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What connections can you make between the lyrics and your knowledge of Aboriginal history in Australia?</a:t>
            </a:r>
            <a:endParaRPr lang="en-US"/>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0235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fontScale="90000"/>
          </a:bodyPr>
          <a:lstStyle/>
          <a:p>
            <a:r>
              <a:rPr lang="en-US" dirty="0">
                <a:cs typeface="Aharoni"/>
              </a:rPr>
              <a:t>Making Connections to World Events</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What connections can you make between the lyrics and your knowledge of recent world events? </a:t>
            </a:r>
            <a:endParaRPr lang="en-US" sz="2400"/>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7244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Words in Context</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What does it mean when Dobby uses the words </a:t>
            </a:r>
            <a:r>
              <a:rPr lang="en-US" sz="2400" b="1" dirty="0"/>
              <a:t>degrade</a:t>
            </a:r>
            <a:r>
              <a:rPr lang="en-US" sz="2400" dirty="0"/>
              <a:t>, </a:t>
            </a:r>
            <a:r>
              <a:rPr lang="en-US" sz="2400" b="1" dirty="0"/>
              <a:t>dismiss</a:t>
            </a:r>
            <a:r>
              <a:rPr lang="en-US" sz="2400" dirty="0"/>
              <a:t> and </a:t>
            </a:r>
            <a:r>
              <a:rPr lang="en-US" sz="2400" b="1" dirty="0"/>
              <a:t>erase</a:t>
            </a:r>
            <a:r>
              <a:rPr lang="en-US" sz="2400" dirty="0"/>
              <a:t>?</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9105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9A052C9-55BF-84B7-AA43-0E60F6B9878C}"/>
              </a:ext>
            </a:extLst>
          </p:cNvPr>
          <p:cNvSpPr>
            <a:spLocks noGrp="1"/>
          </p:cNvSpPr>
          <p:nvPr>
            <p:ph type="title"/>
          </p:nvPr>
        </p:nvSpPr>
        <p:spPr>
          <a:xfrm>
            <a:off x="838200" y="365125"/>
            <a:ext cx="5558489" cy="1325563"/>
          </a:xfrm>
        </p:spPr>
        <p:txBody>
          <a:bodyPr>
            <a:normAutofit/>
          </a:bodyPr>
          <a:lstStyle/>
          <a:p>
            <a:r>
              <a:rPr lang="en-US">
                <a:cs typeface="Aharoni"/>
              </a:rPr>
              <a:t>Learning Intention</a:t>
            </a:r>
            <a:endParaRPr lang="en-US"/>
          </a:p>
        </p:txBody>
      </p:sp>
      <p:sp>
        <p:nvSpPr>
          <p:cNvPr id="26"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Content Placeholder 2">
            <a:extLst>
              <a:ext uri="{FF2B5EF4-FFF2-40B4-BE49-F238E27FC236}">
                <a16:creationId xmlns:a16="http://schemas.microsoft.com/office/drawing/2014/main" id="{F592C9E5-652C-63FB-E8BD-2189AE617E14}"/>
              </a:ext>
            </a:extLst>
          </p:cNvPr>
          <p:cNvSpPr>
            <a:spLocks noGrp="1"/>
          </p:cNvSpPr>
          <p:nvPr>
            <p:ph idx="1"/>
          </p:nvPr>
        </p:nvSpPr>
        <p:spPr>
          <a:xfrm>
            <a:off x="838200" y="1825625"/>
            <a:ext cx="5558489" cy="4351338"/>
          </a:xfrm>
        </p:spPr>
        <p:txBody>
          <a:bodyPr lIns="109728" tIns="109728" rIns="109728" bIns="91440" anchor="t">
            <a:normAutofit lnSpcReduction="10000"/>
          </a:bodyPr>
          <a:lstStyle/>
          <a:p>
            <a:pPr indent="0">
              <a:lnSpc>
                <a:spcPct val="150000"/>
              </a:lnSpc>
              <a:buNone/>
            </a:pPr>
            <a:r>
              <a:rPr lang="en-US" sz="1600" dirty="0">
                <a:ea typeface="+mn-lt"/>
                <a:cs typeface="+mn-lt"/>
              </a:rPr>
              <a:t>To learn more about what racist </a:t>
            </a:r>
            <a:r>
              <a:rPr lang="en-AU" sz="1600" dirty="0">
                <a:ea typeface="+mn-lt"/>
                <a:cs typeface="+mn-lt"/>
              </a:rPr>
              <a:t>behaviour</a:t>
            </a:r>
            <a:r>
              <a:rPr lang="en-US" sz="1600" dirty="0">
                <a:ea typeface="+mn-lt"/>
                <a:cs typeface="+mn-lt"/>
              </a:rPr>
              <a:t> is and identify it when we see it at school, at home, online, or in the community. </a:t>
            </a:r>
            <a:endParaRPr lang="en-US" sz="1600" dirty="0"/>
          </a:p>
          <a:p>
            <a:pPr>
              <a:lnSpc>
                <a:spcPct val="150000"/>
              </a:lnSpc>
              <a:buNone/>
            </a:pPr>
            <a:endParaRPr lang="en-US" sz="1600"/>
          </a:p>
          <a:p>
            <a:pPr>
              <a:lnSpc>
                <a:spcPct val="150000"/>
              </a:lnSpc>
              <a:buNone/>
            </a:pPr>
            <a:r>
              <a:rPr lang="en-US" sz="1600" dirty="0"/>
              <a:t>We will do this through the following activities:</a:t>
            </a:r>
          </a:p>
          <a:p>
            <a:pPr>
              <a:lnSpc>
                <a:spcPct val="150000"/>
              </a:lnSpc>
              <a:buNone/>
            </a:pPr>
            <a:endParaRPr lang="en-US" sz="1600"/>
          </a:p>
          <a:p>
            <a:pPr lvl="1">
              <a:lnSpc>
                <a:spcPct val="150000"/>
              </a:lnSpc>
              <a:buFont typeface="Wingdings" panose="020B0604020202020204" pitchFamily="34" charset="0"/>
              <a:buChar char="q"/>
            </a:pPr>
            <a:r>
              <a:rPr lang="en-US" sz="1200" dirty="0"/>
              <a:t>KWL Chart</a:t>
            </a:r>
          </a:p>
          <a:p>
            <a:pPr lvl="1">
              <a:lnSpc>
                <a:spcPct val="150000"/>
              </a:lnSpc>
              <a:buFont typeface="Wingdings" panose="020B0604020202020204" pitchFamily="34" charset="0"/>
              <a:buChar char="q"/>
            </a:pPr>
            <a:r>
              <a:rPr lang="en-US" sz="1200" dirty="0"/>
              <a:t>Jigsaw activity </a:t>
            </a:r>
          </a:p>
          <a:p>
            <a:pPr lvl="1">
              <a:lnSpc>
                <a:spcPct val="150000"/>
              </a:lnSpc>
              <a:buFont typeface="Wingdings" panose="020B0604020202020204" pitchFamily="34" charset="0"/>
              <a:buChar char="q"/>
            </a:pPr>
            <a:r>
              <a:rPr lang="en-US" sz="1200" dirty="0"/>
              <a:t>Word Mat</a:t>
            </a:r>
          </a:p>
          <a:p>
            <a:pPr lvl="1">
              <a:lnSpc>
                <a:spcPct val="150000"/>
              </a:lnSpc>
              <a:buFont typeface="Wingdings" panose="020B0604020202020204" pitchFamily="34" charset="0"/>
              <a:buChar char="q"/>
            </a:pPr>
            <a:r>
              <a:rPr lang="en-US" sz="1200" dirty="0"/>
              <a:t>Feelings and emotions activity</a:t>
            </a:r>
          </a:p>
          <a:p>
            <a:pPr lvl="1">
              <a:lnSpc>
                <a:spcPct val="150000"/>
              </a:lnSpc>
              <a:buFont typeface="Wingdings" panose="020B0604020202020204" pitchFamily="34" charset="0"/>
              <a:buChar char="q"/>
            </a:pPr>
            <a:r>
              <a:rPr lang="en-US" sz="1200" dirty="0"/>
              <a:t>Close study of lyrics</a:t>
            </a:r>
          </a:p>
          <a:p>
            <a:pPr lvl="1">
              <a:lnSpc>
                <a:spcPct val="150000"/>
              </a:lnSpc>
              <a:buFont typeface="Wingdings" panose="020B0604020202020204" pitchFamily="34" charset="0"/>
              <a:buChar char="q"/>
            </a:pPr>
            <a:endParaRPr lang="en-US" sz="1200" dirty="0"/>
          </a:p>
          <a:p>
            <a:pPr lvl="1">
              <a:lnSpc>
                <a:spcPct val="150000"/>
              </a:lnSpc>
              <a:buFont typeface="Wingdings" panose="020B0604020202020204" pitchFamily="34" charset="0"/>
              <a:buChar char="q"/>
            </a:pPr>
            <a:endParaRPr lang="en-US" sz="1200" dirty="0"/>
          </a:p>
          <a:p>
            <a:pPr>
              <a:buFont typeface="Wingdings" panose="020B0604020202020204" pitchFamily="34" charset="0"/>
              <a:buChar char="q"/>
            </a:pPr>
            <a:endParaRPr lang="en-US" sz="1200"/>
          </a:p>
          <a:p>
            <a:pPr>
              <a:buFont typeface="Courier New" panose="020B0604020202020204" pitchFamily="34" charset="0"/>
              <a:buChar char="o"/>
            </a:pPr>
            <a:endParaRPr lang="en-US" sz="1200"/>
          </a:p>
          <a:p>
            <a:pPr marL="0" indent="0">
              <a:buNone/>
            </a:pPr>
            <a:endParaRPr lang="en-US"/>
          </a:p>
        </p:txBody>
      </p:sp>
      <p:sp>
        <p:nvSpPr>
          <p:cNvPr id="28"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31"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2"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976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Call to Action</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What does Dobby want the listener to do to help the situation? </a:t>
            </a:r>
            <a:endParaRPr lang="en-US" sz="2400"/>
          </a:p>
          <a:p>
            <a:pPr marL="0" indent="0">
              <a:lnSpc>
                <a:spcPct val="150000"/>
              </a:lnSpc>
              <a:buNone/>
            </a:pPr>
            <a:r>
              <a:rPr lang="en-US" sz="2400" dirty="0"/>
              <a:t>What words tell us this?</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0382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Metaphor</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Can you find any examples of metaphor being used in the lyrics?</a:t>
            </a:r>
            <a:endParaRPr lang="en-US" dirty="0"/>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7845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225D2E2-AEBC-5216-6AF0-B932133F1A5E}"/>
              </a:ext>
            </a:extLst>
          </p:cNvPr>
          <p:cNvSpPr>
            <a:spLocks noGrp="1"/>
          </p:cNvSpPr>
          <p:nvPr>
            <p:ph type="title"/>
          </p:nvPr>
        </p:nvSpPr>
        <p:spPr>
          <a:xfrm>
            <a:off x="838200" y="365125"/>
            <a:ext cx="5393361" cy="1325563"/>
          </a:xfrm>
        </p:spPr>
        <p:txBody>
          <a:bodyPr>
            <a:normAutofit/>
          </a:bodyPr>
          <a:lstStyle/>
          <a:p>
            <a:r>
              <a:rPr lang="en-US" dirty="0">
                <a:cs typeface="Aharoni"/>
              </a:rPr>
              <a:t>How do you feel?</a:t>
            </a:r>
            <a:endParaRPr lang="en-US" dirty="0"/>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087B60D-E585-31C3-5230-DF8D07CEBAF0}"/>
              </a:ext>
            </a:extLst>
          </p:cNvPr>
          <p:cNvSpPr>
            <a:spLocks noGrp="1"/>
          </p:cNvSpPr>
          <p:nvPr>
            <p:ph idx="1"/>
          </p:nvPr>
        </p:nvSpPr>
        <p:spPr>
          <a:xfrm>
            <a:off x="838200" y="1825625"/>
            <a:ext cx="5393361" cy="4351338"/>
          </a:xfrm>
        </p:spPr>
        <p:txBody>
          <a:bodyPr lIns="109728" tIns="109728" rIns="109728" bIns="91440" anchor="t">
            <a:normAutofit/>
          </a:bodyPr>
          <a:lstStyle/>
          <a:p>
            <a:pPr marL="0" indent="0">
              <a:lnSpc>
                <a:spcPct val="150000"/>
              </a:lnSpc>
              <a:buNone/>
            </a:pPr>
            <a:r>
              <a:rPr lang="en-US" sz="2400" dirty="0"/>
              <a:t>Now that you have a better understanding of the lyrics, how do you feel about the issue Dobby and </a:t>
            </a:r>
            <a:r>
              <a:rPr lang="en-US" sz="2400" dirty="0" err="1"/>
              <a:t>Barkaa</a:t>
            </a:r>
            <a:r>
              <a:rPr lang="en-US" sz="2400" dirty="0"/>
              <a:t> are singing about?</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usic">
            <a:extLst>
              <a:ext uri="{FF2B5EF4-FFF2-40B4-BE49-F238E27FC236}">
                <a16:creationId xmlns:a16="http://schemas.microsoft.com/office/drawing/2014/main" id="{34C1B955-BEFE-BD94-ADC0-97C4FFE57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15885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05</a:t>
            </a: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KWL Chart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61287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1DA8DA5-CDB9-D29A-C2A8-F3013DFDD2C3}"/>
              </a:ext>
            </a:extLst>
          </p:cNvPr>
          <p:cNvGraphicFramePr>
            <a:graphicFrameLocks noGrp="1"/>
          </p:cNvGraphicFramePr>
          <p:nvPr>
            <p:ph idx="1"/>
          </p:nvPr>
        </p:nvGraphicFramePr>
        <p:xfrm>
          <a:off x="677333" y="677333"/>
          <a:ext cx="10515600" cy="5406614"/>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95316849"/>
                    </a:ext>
                  </a:extLst>
                </a:gridCol>
                <a:gridCol w="3505200">
                  <a:extLst>
                    <a:ext uri="{9D8B030D-6E8A-4147-A177-3AD203B41FA5}">
                      <a16:colId xmlns:a16="http://schemas.microsoft.com/office/drawing/2014/main" val="425229482"/>
                    </a:ext>
                  </a:extLst>
                </a:gridCol>
                <a:gridCol w="3505200">
                  <a:extLst>
                    <a:ext uri="{9D8B030D-6E8A-4147-A177-3AD203B41FA5}">
                      <a16:colId xmlns:a16="http://schemas.microsoft.com/office/drawing/2014/main" val="3502581213"/>
                    </a:ext>
                  </a:extLst>
                </a:gridCol>
              </a:tblGrid>
              <a:tr h="436562">
                <a:tc>
                  <a:txBody>
                    <a:bodyPr/>
                    <a:lstStyle/>
                    <a:p>
                      <a:pPr lvl="0" algn="ctr">
                        <a:buNone/>
                      </a:pPr>
                      <a:r>
                        <a:rPr lang="en-US" dirty="0">
                          <a:solidFill>
                            <a:schemeClr val="bg1">
                              <a:lumMod val="50000"/>
                            </a:schemeClr>
                          </a:solidFill>
                        </a:rPr>
                        <a:t>What I </a:t>
                      </a:r>
                      <a:r>
                        <a:rPr lang="en-US" dirty="0">
                          <a:solidFill>
                            <a:srgbClr val="C00000"/>
                          </a:solidFill>
                        </a:rPr>
                        <a:t>KNOW</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tc>
                  <a:txBody>
                    <a:bodyPr/>
                    <a:lstStyle/>
                    <a:p>
                      <a:pPr lvl="0" algn="ctr">
                        <a:buNone/>
                      </a:pPr>
                      <a:r>
                        <a:rPr lang="en-US" dirty="0">
                          <a:solidFill>
                            <a:schemeClr val="bg1">
                              <a:lumMod val="50000"/>
                            </a:schemeClr>
                          </a:solidFill>
                        </a:rPr>
                        <a:t>What I </a:t>
                      </a:r>
                      <a:r>
                        <a:rPr lang="en-US" dirty="0">
                          <a:solidFill>
                            <a:srgbClr val="C00000"/>
                          </a:solidFill>
                        </a:rPr>
                        <a:t>WANT</a:t>
                      </a:r>
                      <a:r>
                        <a:rPr lang="en-US" dirty="0">
                          <a:solidFill>
                            <a:schemeClr val="bg1">
                              <a:lumMod val="50000"/>
                            </a:schemeClr>
                          </a:solidFill>
                        </a:rPr>
                        <a:t> to Know</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tc>
                  <a:txBody>
                    <a:bodyPr/>
                    <a:lstStyle/>
                    <a:p>
                      <a:pPr algn="ctr"/>
                      <a:r>
                        <a:rPr lang="en-US" dirty="0">
                          <a:solidFill>
                            <a:schemeClr val="bg1">
                              <a:lumMod val="50000"/>
                            </a:schemeClr>
                          </a:solidFill>
                        </a:rPr>
                        <a:t>What I </a:t>
                      </a:r>
                      <a:r>
                        <a:rPr lang="en-US" dirty="0">
                          <a:solidFill>
                            <a:srgbClr val="C00000"/>
                          </a:solidFill>
                        </a:rPr>
                        <a:t>LEARNED</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extLst>
                  <a:ext uri="{0D108BD9-81ED-4DB2-BD59-A6C34878D82A}">
                    <a16:rowId xmlns:a16="http://schemas.microsoft.com/office/drawing/2014/main" val="1046179769"/>
                  </a:ext>
                </a:extLst>
              </a:tr>
              <a:tr h="4970052">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79823754"/>
                  </a:ext>
                </a:extLst>
              </a:tr>
            </a:tbl>
          </a:graphicData>
        </a:graphic>
      </p:graphicFrame>
    </p:spTree>
    <p:extLst>
      <p:ext uri="{BB962C8B-B14F-4D97-AF65-F5344CB8AC3E}">
        <p14:creationId xmlns:p14="http://schemas.microsoft.com/office/powerpoint/2010/main" val="2070572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67F339B-E597-9F4B-E4BF-A7E7407CDE97}"/>
              </a:ext>
            </a:extLst>
          </p:cNvPr>
          <p:cNvSpPr>
            <a:spLocks noGrp="1"/>
          </p:cNvSpPr>
          <p:nvPr>
            <p:ph type="title"/>
          </p:nvPr>
        </p:nvSpPr>
        <p:spPr>
          <a:xfrm>
            <a:off x="686834" y="1153572"/>
            <a:ext cx="3200400" cy="4461163"/>
          </a:xfrm>
        </p:spPr>
        <p:txBody>
          <a:bodyPr>
            <a:normAutofit/>
          </a:bodyPr>
          <a:lstStyle/>
          <a:p>
            <a:r>
              <a:rPr lang="en-US" b="1" dirty="0">
                <a:solidFill>
                  <a:srgbClr val="FFFFFF"/>
                </a:solidFill>
                <a:cs typeface="Aharoni"/>
              </a:rPr>
              <a:t>End of</a:t>
            </a:r>
            <a:r>
              <a:rPr lang="en-US" dirty="0">
                <a:solidFill>
                  <a:srgbClr val="FFFFFF"/>
                </a:solidFill>
                <a:cs typeface="Aharoni"/>
              </a:rPr>
              <a:t> lesson </a:t>
            </a:r>
            <a:endParaRPr lang="en-US" dirty="0">
              <a:solidFill>
                <a:srgbClr val="FFFFFF"/>
              </a:solidFill>
            </a:endParaRPr>
          </a:p>
        </p:txBody>
      </p:sp>
      <p:sp>
        <p:nvSpPr>
          <p:cNvPr id="33" name="Arc 3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5678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E69818-15D3-5336-96CB-904D5CE3133B}"/>
              </a:ext>
            </a:extLst>
          </p:cNvPr>
          <p:cNvSpPr>
            <a:spLocks noGrp="1"/>
          </p:cNvSpPr>
          <p:nvPr>
            <p:ph type="title"/>
          </p:nvPr>
        </p:nvSpPr>
        <p:spPr>
          <a:xfrm>
            <a:off x="1389278" y="1233241"/>
            <a:ext cx="3240506" cy="4064628"/>
          </a:xfrm>
        </p:spPr>
        <p:txBody>
          <a:bodyPr>
            <a:normAutofit/>
          </a:bodyPr>
          <a:lstStyle/>
          <a:p>
            <a:r>
              <a:rPr lang="en-US">
                <a:solidFill>
                  <a:srgbClr val="FFFFFF"/>
                </a:solidFill>
                <a:cs typeface="Aharoni"/>
              </a:rPr>
              <a:t>This is a safe space</a:t>
            </a:r>
            <a:endParaRPr lang="en-US">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Content Placeholder 2">
            <a:extLst>
              <a:ext uri="{FF2B5EF4-FFF2-40B4-BE49-F238E27FC236}">
                <a16:creationId xmlns:a16="http://schemas.microsoft.com/office/drawing/2014/main" id="{EA6710FD-7557-F264-D2DB-8413D7A67F2E}"/>
              </a:ext>
            </a:extLst>
          </p:cNvPr>
          <p:cNvSpPr>
            <a:spLocks noGrp="1"/>
          </p:cNvSpPr>
          <p:nvPr>
            <p:ph idx="1"/>
          </p:nvPr>
        </p:nvSpPr>
        <p:spPr>
          <a:xfrm>
            <a:off x="6096000" y="820880"/>
            <a:ext cx="5257799" cy="4889350"/>
          </a:xfrm>
        </p:spPr>
        <p:txBody>
          <a:bodyPr lIns="109728" tIns="109728" rIns="109728" bIns="91440" anchor="t">
            <a:normAutofit/>
          </a:bodyPr>
          <a:lstStyle/>
          <a:p>
            <a:pPr marL="0" indent="0">
              <a:buNone/>
            </a:pPr>
            <a:r>
              <a:rPr lang="en-US" dirty="0">
                <a:ea typeface="+mn-lt"/>
                <a:cs typeface="+mn-lt"/>
              </a:rPr>
              <a:t>This is a safe place where no one will judge you for what you say or think. It's okay to make mistakes, but it's important to </a:t>
            </a:r>
            <a:r>
              <a:rPr lang="en-US" dirty="0" err="1">
                <a:ea typeface="+mn-lt"/>
                <a:cs typeface="+mn-lt"/>
              </a:rPr>
              <a:t>recognise</a:t>
            </a:r>
            <a:r>
              <a:rPr lang="en-US" dirty="0">
                <a:ea typeface="+mn-lt"/>
                <a:cs typeface="+mn-lt"/>
              </a:rPr>
              <a:t> and learn from them. </a:t>
            </a:r>
          </a:p>
          <a:p>
            <a:pPr marL="0" indent="0">
              <a:buNone/>
            </a:pPr>
            <a:endParaRPr lang="en-US" dirty="0">
              <a:ea typeface="+mn-lt"/>
              <a:cs typeface="+mn-lt"/>
            </a:endParaRPr>
          </a:p>
          <a:p>
            <a:pPr marL="0" indent="0">
              <a:buNone/>
            </a:pPr>
            <a:r>
              <a:rPr lang="en-US" dirty="0">
                <a:ea typeface="+mn-lt"/>
                <a:cs typeface="+mn-lt"/>
              </a:rPr>
              <a:t>Let's talk about how we can respect each other while we learn together...</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6662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3001AFEA-2442-4A9F-BA37-8C469F306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Block Arc 17">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2">
              <a:lumMod val="75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2" name="Straight Connector 2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4" name="Freeform: Shape 23">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2">
              <a:lumMod val="75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872052">
            <a:off x="6113252" y="4145122"/>
            <a:ext cx="4083433" cy="4083433"/>
          </a:xfrm>
          <a:prstGeom prst="arc">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D2411701-8C3E-8F96-426A-ECAF135062E9}"/>
              </a:ext>
            </a:extLst>
          </p:cNvPr>
          <p:cNvSpPr txBox="1"/>
          <p:nvPr/>
        </p:nvSpPr>
        <p:spPr>
          <a:xfrm>
            <a:off x="722056" y="599153"/>
            <a:ext cx="10729450"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t>Content Warning</a:t>
            </a:r>
          </a:p>
          <a:p>
            <a:endParaRPr lang="en-US" dirty="0"/>
          </a:p>
          <a:p>
            <a:r>
              <a:rPr lang="en-AU" sz="2000" b="1" dirty="0">
                <a:latin typeface="Calibri"/>
                <a:cs typeface="Calibri"/>
              </a:rPr>
              <a:t>The song lyrics contain some explicit language and themes which may be distressing for some audiences, use discretion when delivering this content. </a:t>
            </a:r>
            <a:endParaRPr lang="en-US" sz="2000" dirty="0">
              <a:latin typeface="Calibri"/>
              <a:cs typeface="Calibri"/>
            </a:endParaRPr>
          </a:p>
          <a:p>
            <a:endParaRPr lang="en-AU" sz="2000" b="1" dirty="0">
              <a:latin typeface="Calibri"/>
              <a:cs typeface="Calibri"/>
            </a:endParaRPr>
          </a:p>
          <a:p>
            <a:r>
              <a:rPr lang="en-AU" sz="2000" b="1" dirty="0">
                <a:solidFill>
                  <a:srgbClr val="000000"/>
                </a:solidFill>
                <a:latin typeface="Calibri"/>
                <a:ea typeface="+mn-lt"/>
                <a:cs typeface="Calibri"/>
              </a:rPr>
              <a:t>Aboriginal and Torres Strait Islander viewers are advised the content covered in this lesson contains images of people who have died.  </a:t>
            </a:r>
            <a:endParaRPr lang="en-AU" dirty="0"/>
          </a:p>
          <a:p>
            <a:endParaRPr lang="en-AU" sz="2000" b="1" dirty="0">
              <a:latin typeface="Calibri"/>
              <a:cs typeface="Calibri"/>
            </a:endParaRPr>
          </a:p>
          <a:p>
            <a:endParaRPr lang="en-AU" sz="2000" b="1" dirty="0">
              <a:latin typeface="Calibri"/>
              <a:cs typeface="Calibri"/>
            </a:endParaRPr>
          </a:p>
          <a:p>
            <a:endParaRPr lang="en-US" dirty="0"/>
          </a:p>
        </p:txBody>
      </p:sp>
    </p:spTree>
    <p:extLst>
      <p:ext uri="{BB962C8B-B14F-4D97-AF65-F5344CB8AC3E}">
        <p14:creationId xmlns:p14="http://schemas.microsoft.com/office/powerpoint/2010/main" val="262509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01</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KWL Chart</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76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A0318-DB6B-22D2-1E49-27D04037799C}"/>
              </a:ext>
            </a:extLst>
          </p:cNvPr>
          <p:cNvSpPr>
            <a:spLocks noGrp="1"/>
          </p:cNvSpPr>
          <p:nvPr>
            <p:ph idx="1"/>
          </p:nvPr>
        </p:nvSpPr>
        <p:spPr>
          <a:xfrm>
            <a:off x="629265" y="2464722"/>
            <a:ext cx="11314469" cy="2274291"/>
          </a:xfrm>
        </p:spPr>
        <p:txBody>
          <a:bodyPr lIns="109728" tIns="109728" rIns="109728" bIns="91440" anchor="t"/>
          <a:lstStyle/>
          <a:p>
            <a:pPr marL="0" indent="0">
              <a:buNone/>
            </a:pPr>
            <a:r>
              <a:rPr lang="en-US" dirty="0"/>
              <a:t>Listen to or view </a:t>
            </a:r>
            <a:r>
              <a:rPr lang="en-US" dirty="0">
                <a:hlinkClick r:id="rId2"/>
              </a:rPr>
              <a:t>"I Can't Breathe"</a:t>
            </a:r>
            <a:r>
              <a:rPr lang="en-US" dirty="0"/>
              <a:t> by Dobby </a:t>
            </a:r>
            <a:r>
              <a:rPr lang="en-US" dirty="0">
                <a:solidFill>
                  <a:srgbClr val="000000"/>
                </a:solidFill>
              </a:rPr>
              <a:t>(Feat. </a:t>
            </a:r>
            <a:r>
              <a:rPr lang="en-US" dirty="0" err="1">
                <a:solidFill>
                  <a:srgbClr val="000000"/>
                </a:solidFill>
              </a:rPr>
              <a:t>Barkka</a:t>
            </a:r>
            <a:r>
              <a:rPr lang="en-US" dirty="0">
                <a:solidFill>
                  <a:srgbClr val="000000"/>
                </a:solidFill>
              </a:rPr>
              <a:t>)</a:t>
            </a:r>
          </a:p>
          <a:p>
            <a:pPr marL="0" indent="0">
              <a:buNone/>
            </a:pPr>
            <a:endParaRPr lang="en-US" dirty="0"/>
          </a:p>
        </p:txBody>
      </p:sp>
    </p:spTree>
    <p:extLst>
      <p:ext uri="{BB962C8B-B14F-4D97-AF65-F5344CB8AC3E}">
        <p14:creationId xmlns:p14="http://schemas.microsoft.com/office/powerpoint/2010/main" val="555192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1DA8DA5-CDB9-D29A-C2A8-F3013DFDD2C3}"/>
              </a:ext>
            </a:extLst>
          </p:cNvPr>
          <p:cNvGraphicFramePr>
            <a:graphicFrameLocks noGrp="1"/>
          </p:cNvGraphicFramePr>
          <p:nvPr>
            <p:ph idx="1"/>
            <p:extLst>
              <p:ext uri="{D42A27DB-BD31-4B8C-83A1-F6EECF244321}">
                <p14:modId xmlns:p14="http://schemas.microsoft.com/office/powerpoint/2010/main" val="2321133285"/>
              </p:ext>
            </p:extLst>
          </p:nvPr>
        </p:nvGraphicFramePr>
        <p:xfrm>
          <a:off x="677333" y="677333"/>
          <a:ext cx="10515600" cy="5406614"/>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95316849"/>
                    </a:ext>
                  </a:extLst>
                </a:gridCol>
                <a:gridCol w="3505200">
                  <a:extLst>
                    <a:ext uri="{9D8B030D-6E8A-4147-A177-3AD203B41FA5}">
                      <a16:colId xmlns:a16="http://schemas.microsoft.com/office/drawing/2014/main" val="425229482"/>
                    </a:ext>
                  </a:extLst>
                </a:gridCol>
                <a:gridCol w="3505200">
                  <a:extLst>
                    <a:ext uri="{9D8B030D-6E8A-4147-A177-3AD203B41FA5}">
                      <a16:colId xmlns:a16="http://schemas.microsoft.com/office/drawing/2014/main" val="3502581213"/>
                    </a:ext>
                  </a:extLst>
                </a:gridCol>
              </a:tblGrid>
              <a:tr h="436562">
                <a:tc>
                  <a:txBody>
                    <a:bodyPr/>
                    <a:lstStyle/>
                    <a:p>
                      <a:pPr lvl="0" algn="ctr">
                        <a:buNone/>
                      </a:pPr>
                      <a:r>
                        <a:rPr lang="en-US" dirty="0">
                          <a:solidFill>
                            <a:schemeClr val="bg1">
                              <a:lumMod val="50000"/>
                            </a:schemeClr>
                          </a:solidFill>
                        </a:rPr>
                        <a:t>What I </a:t>
                      </a:r>
                      <a:r>
                        <a:rPr lang="en-US" dirty="0">
                          <a:solidFill>
                            <a:srgbClr val="C00000"/>
                          </a:solidFill>
                        </a:rPr>
                        <a:t>KNOW</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tc>
                  <a:txBody>
                    <a:bodyPr/>
                    <a:lstStyle/>
                    <a:p>
                      <a:pPr lvl="0" algn="ctr">
                        <a:buNone/>
                      </a:pPr>
                      <a:r>
                        <a:rPr lang="en-US" dirty="0">
                          <a:solidFill>
                            <a:schemeClr val="bg1">
                              <a:lumMod val="50000"/>
                            </a:schemeClr>
                          </a:solidFill>
                        </a:rPr>
                        <a:t>What I </a:t>
                      </a:r>
                      <a:r>
                        <a:rPr lang="en-US" dirty="0">
                          <a:solidFill>
                            <a:srgbClr val="C00000"/>
                          </a:solidFill>
                        </a:rPr>
                        <a:t>WANT</a:t>
                      </a:r>
                      <a:r>
                        <a:rPr lang="en-US" dirty="0">
                          <a:solidFill>
                            <a:schemeClr val="bg1">
                              <a:lumMod val="50000"/>
                            </a:schemeClr>
                          </a:solidFill>
                        </a:rPr>
                        <a:t> to Know</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tc>
                  <a:txBody>
                    <a:bodyPr/>
                    <a:lstStyle/>
                    <a:p>
                      <a:pPr algn="ctr"/>
                      <a:r>
                        <a:rPr lang="en-US" dirty="0">
                          <a:solidFill>
                            <a:schemeClr val="bg1">
                              <a:lumMod val="50000"/>
                            </a:schemeClr>
                          </a:solidFill>
                        </a:rPr>
                        <a:t>What I </a:t>
                      </a:r>
                      <a:r>
                        <a:rPr lang="en-US" dirty="0">
                          <a:solidFill>
                            <a:srgbClr val="C00000"/>
                          </a:solidFill>
                        </a:rPr>
                        <a:t>LEARNED</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85000"/>
                      </a:schemeClr>
                    </a:solidFill>
                  </a:tcPr>
                </a:tc>
                <a:extLst>
                  <a:ext uri="{0D108BD9-81ED-4DB2-BD59-A6C34878D82A}">
                    <a16:rowId xmlns:a16="http://schemas.microsoft.com/office/drawing/2014/main" val="1046179769"/>
                  </a:ext>
                </a:extLst>
              </a:tr>
              <a:tr h="4970052">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79823754"/>
                  </a:ext>
                </a:extLst>
              </a:tr>
            </a:tbl>
          </a:graphicData>
        </a:graphic>
      </p:graphicFrame>
    </p:spTree>
    <p:extLst>
      <p:ext uri="{BB962C8B-B14F-4D97-AF65-F5344CB8AC3E}">
        <p14:creationId xmlns:p14="http://schemas.microsoft.com/office/powerpoint/2010/main" val="3615141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8C671A-9F0D-E58C-DA90-6F7B6D686799}"/>
              </a:ext>
            </a:extLst>
          </p:cNvPr>
          <p:cNvSpPr>
            <a:spLocks noGrp="1"/>
          </p:cNvSpPr>
          <p:nvPr>
            <p:ph type="title"/>
          </p:nvPr>
        </p:nvSpPr>
        <p:spPr>
          <a:xfrm>
            <a:off x="1171074" y="1396686"/>
            <a:ext cx="3240506" cy="4064628"/>
          </a:xfrm>
        </p:spPr>
        <p:txBody>
          <a:bodyPr>
            <a:normAutofit/>
          </a:bodyPr>
          <a:lstStyle/>
          <a:p>
            <a:r>
              <a:rPr lang="en-US" dirty="0">
                <a:solidFill>
                  <a:srgbClr val="FFFFFF"/>
                </a:solidFill>
                <a:cs typeface="Aharoni"/>
              </a:rPr>
              <a:t>Activity 02</a:t>
            </a:r>
            <a:endParaRPr lang="en-US" dirty="0">
              <a:solidFill>
                <a:srgbClr val="FFFFFF"/>
              </a:solidFill>
            </a:endParaRPr>
          </a:p>
        </p:txBody>
      </p:sp>
      <p:sp>
        <p:nvSpPr>
          <p:cNvPr id="3" name="Content Placeholder 2">
            <a:extLst>
              <a:ext uri="{FF2B5EF4-FFF2-40B4-BE49-F238E27FC236}">
                <a16:creationId xmlns:a16="http://schemas.microsoft.com/office/drawing/2014/main" id="{782797CC-7D4E-D73A-93B1-7CEB881981BA}"/>
              </a:ext>
            </a:extLst>
          </p:cNvPr>
          <p:cNvSpPr>
            <a:spLocks noGrp="1"/>
          </p:cNvSpPr>
          <p:nvPr>
            <p:ph idx="1"/>
          </p:nvPr>
        </p:nvSpPr>
        <p:spPr>
          <a:xfrm>
            <a:off x="5434547" y="3017836"/>
            <a:ext cx="5536397" cy="3935281"/>
          </a:xfrm>
        </p:spPr>
        <p:txBody>
          <a:bodyPr lIns="109728" tIns="109728" rIns="109728" bIns="91440" anchor="t">
            <a:normAutofit/>
          </a:bodyPr>
          <a:lstStyle/>
          <a:p>
            <a:pPr marL="0" indent="0" algn="ctr">
              <a:buNone/>
            </a:pPr>
            <a:r>
              <a:rPr lang="en-US" i="1" dirty="0"/>
              <a:t>Jigsaw Activity</a:t>
            </a:r>
            <a:endParaRPr lang="en-US" dirty="0"/>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5086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A3C42-4E76-3CC7-59EB-BF5D1785D1BC}"/>
              </a:ext>
            </a:extLst>
          </p:cNvPr>
          <p:cNvSpPr>
            <a:spLocks noGrp="1"/>
          </p:cNvSpPr>
          <p:nvPr>
            <p:ph type="title"/>
          </p:nvPr>
        </p:nvSpPr>
        <p:spPr>
          <a:xfrm>
            <a:off x="956826" y="1112969"/>
            <a:ext cx="3937298" cy="4166010"/>
          </a:xfrm>
        </p:spPr>
        <p:txBody>
          <a:bodyPr>
            <a:normAutofit/>
          </a:bodyPr>
          <a:lstStyle/>
          <a:p>
            <a:r>
              <a:rPr lang="en-US">
                <a:solidFill>
                  <a:srgbClr val="FFFFFF"/>
                </a:solidFill>
                <a:cs typeface="Aharoni"/>
              </a:rPr>
              <a:t>News Articles </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7C09D1C-1140-51EE-FFB0-16973025A1F8}"/>
              </a:ext>
            </a:extLst>
          </p:cNvPr>
          <p:cNvSpPr>
            <a:spLocks noGrp="1"/>
          </p:cNvSpPr>
          <p:nvPr>
            <p:ph idx="1"/>
          </p:nvPr>
        </p:nvSpPr>
        <p:spPr>
          <a:xfrm>
            <a:off x="6096000" y="2406332"/>
            <a:ext cx="5257799" cy="4889350"/>
          </a:xfrm>
        </p:spPr>
        <p:txBody>
          <a:bodyPr lIns="109728" tIns="109728" rIns="109728" bIns="91440" anchor="t">
            <a:normAutofit/>
          </a:bodyPr>
          <a:lstStyle/>
          <a:p>
            <a:r>
              <a:rPr lang="en-US" dirty="0"/>
              <a:t>David </a:t>
            </a:r>
            <a:r>
              <a:rPr lang="en-US" dirty="0" err="1"/>
              <a:t>Dungaye</a:t>
            </a:r>
            <a:r>
              <a:rPr lang="en-US" dirty="0"/>
              <a:t> Jr</a:t>
            </a:r>
          </a:p>
          <a:p>
            <a:r>
              <a:rPr lang="en-US" dirty="0"/>
              <a:t>George Floyd</a:t>
            </a:r>
          </a:p>
          <a:p>
            <a:r>
              <a:rPr lang="en-US" dirty="0"/>
              <a:t>BLM Movement</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9028132"/>
      </p:ext>
    </p:extLst>
  </p:cSld>
  <p:clrMapOvr>
    <a:masterClrMapping/>
  </p:clrMapOvr>
</p:sld>
</file>

<file path=ppt/theme/theme1.xml><?xml version="1.0" encoding="utf-8"?>
<a:theme xmlns:a="http://schemas.openxmlformats.org/drawingml/2006/main" name="ShapesVTI">
  <a:themeElements>
    <a:clrScheme name="AnalogousFromDarkSeedLeftStep">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53CB84502D3847BB76FDDE9738DBAB" ma:contentTypeVersion="4" ma:contentTypeDescription="Create a new document." ma:contentTypeScope="" ma:versionID="588c8d19f0d985147c10ee6ec05a004f">
  <xsd:schema xmlns:xsd="http://www.w3.org/2001/XMLSchema" xmlns:xs="http://www.w3.org/2001/XMLSchema" xmlns:p="http://schemas.microsoft.com/office/2006/metadata/properties" xmlns:ns2="f58b49a5-0525-461a-a51a-c7a241114c13" targetNamespace="http://schemas.microsoft.com/office/2006/metadata/properties" ma:root="true" ma:fieldsID="b2f75df8a27cda637413f4f260fab02c" ns2:_="">
    <xsd:import namespace="f58b49a5-0525-461a-a51a-c7a241114c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b49a5-0525-461a-a51a-c7a241114c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945619-51D8-4FE2-9216-219D6E04F9AE}">
  <ds:schemaRefs>
    <ds:schemaRef ds:uri="http://schemas.microsoft.com/office/infopath/2007/PartnerControls"/>
    <ds:schemaRef ds:uri="http://purl.org/dc/terms/"/>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f58b49a5-0525-461a-a51a-c7a241114c13"/>
    <ds:schemaRef ds:uri="http://purl.org/dc/dcmitype/"/>
    <ds:schemaRef ds:uri="http://www.w3.org/XML/1998/namespace"/>
  </ds:schemaRefs>
</ds:datastoreItem>
</file>

<file path=customXml/itemProps2.xml><?xml version="1.0" encoding="utf-8"?>
<ds:datastoreItem xmlns:ds="http://schemas.openxmlformats.org/officeDocument/2006/customXml" ds:itemID="{AB09A2A3-EEB9-4EAB-B2C7-065DDCF29E9F}">
  <ds:schemaRefs>
    <ds:schemaRef ds:uri="http://schemas.microsoft.com/sharepoint/v3/contenttype/forms"/>
  </ds:schemaRefs>
</ds:datastoreItem>
</file>

<file path=customXml/itemProps3.xml><?xml version="1.0" encoding="utf-8"?>
<ds:datastoreItem xmlns:ds="http://schemas.openxmlformats.org/officeDocument/2006/customXml" ds:itemID="{ACEA45E5-EB59-4692-BC0A-4764B3CCD1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8b49a5-0525-461a-a51a-c7a241114c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TotalTime>
  <Words>1062</Words>
  <Application>Microsoft Office PowerPoint</Application>
  <PresentationFormat>Widescreen</PresentationFormat>
  <Paragraphs>124</Paragraphs>
  <Slides>25</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Yu Gothic Medium</vt:lpstr>
      <vt:lpstr>Aharoni</vt:lpstr>
      <vt:lpstr>Arial</vt:lpstr>
      <vt:lpstr>Avenir Next LT Pro</vt:lpstr>
      <vt:lpstr>Calibri</vt:lpstr>
      <vt:lpstr>Courier New</vt:lpstr>
      <vt:lpstr>Symbol</vt:lpstr>
      <vt:lpstr>Wingdings</vt:lpstr>
      <vt:lpstr>ShapesVTI</vt:lpstr>
      <vt:lpstr>Close Study of a Song</vt:lpstr>
      <vt:lpstr>Learning Intention</vt:lpstr>
      <vt:lpstr>This is a safe space</vt:lpstr>
      <vt:lpstr>PowerPoint Presentation</vt:lpstr>
      <vt:lpstr>Activity 01</vt:lpstr>
      <vt:lpstr>PowerPoint Presentation</vt:lpstr>
      <vt:lpstr>PowerPoint Presentation</vt:lpstr>
      <vt:lpstr>Activity 02</vt:lpstr>
      <vt:lpstr>News Articles </vt:lpstr>
      <vt:lpstr>Activity 03</vt:lpstr>
      <vt:lpstr>Music has the power to ...</vt:lpstr>
      <vt:lpstr>Activity 04</vt:lpstr>
      <vt:lpstr>Who are Dobby and Barkaa?</vt:lpstr>
      <vt:lpstr>PowerPoint Presentation</vt:lpstr>
      <vt:lpstr>Activity 05</vt:lpstr>
      <vt:lpstr>What's the main idea?</vt:lpstr>
      <vt:lpstr>Making Connections </vt:lpstr>
      <vt:lpstr>Making Connections to World Events</vt:lpstr>
      <vt:lpstr>Words in Context</vt:lpstr>
      <vt:lpstr>Call to Action</vt:lpstr>
      <vt:lpstr>Metaphor</vt:lpstr>
      <vt:lpstr>How do you feel?</vt:lpstr>
      <vt:lpstr>Activity 05</vt:lpstr>
      <vt:lpstr>PowerPoint Presentation</vt:lpstr>
      <vt:lpstr>End of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Hokin</dc:creator>
  <cp:lastModifiedBy>Glenn Hokin</cp:lastModifiedBy>
  <cp:revision>550</cp:revision>
  <dcterms:created xsi:type="dcterms:W3CDTF">2023-06-15T00:10:05Z</dcterms:created>
  <dcterms:modified xsi:type="dcterms:W3CDTF">2025-08-04T01:24:26Z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0x010100CC53CB84502D3847BB76FDDE9738DBAB</vt:lpwstr>
  </property>
  <property fmtid="{D5CDD505-2E9C-101B-9397-08002B2CF9AE}" pid="3" name="MSIP_Label_b603dfd7-d93a-4381-a340-2995d8282205_Enabled">
    <vt:lpwstr>true</vt:lpwstr>
  </property>
  <property fmtid="{D5CDD505-2E9C-101B-9397-08002B2CF9AE}" pid="4" name="MSIP_Label_b603dfd7-d93a-4381-a340-2995d8282205_SetDate">
    <vt:lpwstr>2025-07-09T06:13:10Z</vt:lpwstr>
  </property>
  <property fmtid="{D5CDD505-2E9C-101B-9397-08002B2CF9AE}" pid="5" name="MSIP_Label_b603dfd7-d93a-4381-a340-2995d8282205_Method">
    <vt:lpwstr>Standard</vt:lpwstr>
  </property>
  <property fmtid="{D5CDD505-2E9C-101B-9397-08002B2CF9AE}" pid="6" name="MSIP_Label_b603dfd7-d93a-4381-a340-2995d8282205_Name">
    <vt:lpwstr>OFFICIAL</vt:lpwstr>
  </property>
  <property fmtid="{D5CDD505-2E9C-101B-9397-08002B2CF9AE}" pid="7" name="MSIP_Label_b603dfd7-d93a-4381-a340-2995d8282205_SiteId">
    <vt:lpwstr>05a0e69a-418a-47c1-9c25-9387261bf991</vt:lpwstr>
  </property>
  <property fmtid="{D5CDD505-2E9C-101B-9397-08002B2CF9AE}" pid="8" name="MSIP_Label_b603dfd7-d93a-4381-a340-2995d8282205_ActionId">
    <vt:lpwstr>0c8922cd-639d-4b65-95f4-5b04e5d12403</vt:lpwstr>
  </property>
  <property fmtid="{D5CDD505-2E9C-101B-9397-08002B2CF9AE}" pid="9" name="MSIP_Label_b603dfd7-d93a-4381-a340-2995d8282205_ContentBits">
    <vt:lpwstr>0</vt:lpwstr>
  </property>
  <property fmtid="{D5CDD505-2E9C-101B-9397-08002B2CF9AE}" pid="10" name="MSIP_Label_b603dfd7-d93a-4381-a340-2995d8282205_Tag">
    <vt:lpwstr>10, 3, 0, 1</vt:lpwstr>
  </property>
</Properties>
</file>